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2.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4.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6.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7.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8.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47" r:id="rId6"/>
    <p:sldMasterId id="2147484371" r:id="rId7"/>
    <p:sldMasterId id="2147484418" r:id="rId8"/>
    <p:sldMasterId id="2147484456" r:id="rId9"/>
    <p:sldMasterId id="2147484468" r:id="rId10"/>
    <p:sldMasterId id="2147484493" r:id="rId11"/>
    <p:sldMasterId id="2147484519" r:id="rId12"/>
    <p:sldMasterId id="2147484547" r:id="rId13"/>
    <p:sldMasterId id="2147484561" r:id="rId14"/>
    <p:sldMasterId id="2147484593" r:id="rId15"/>
    <p:sldMasterId id="2147484617" r:id="rId16"/>
    <p:sldMasterId id="2147484642" r:id="rId17"/>
    <p:sldMasterId id="2147484651" r:id="rId18"/>
    <p:sldMasterId id="2147484698" r:id="rId19"/>
    <p:sldMasterId id="2147484723" r:id="rId20"/>
    <p:sldMasterId id="2147484752" r:id="rId21"/>
    <p:sldMasterId id="2147484805" r:id="rId22"/>
  </p:sldMasterIdLst>
  <p:notesMasterIdLst>
    <p:notesMasterId r:id="rId56"/>
  </p:notesMasterIdLst>
  <p:handoutMasterIdLst>
    <p:handoutMasterId r:id="rId57"/>
  </p:handoutMasterIdLst>
  <p:sldIdLst>
    <p:sldId id="532" r:id="rId23"/>
    <p:sldId id="540" r:id="rId24"/>
    <p:sldId id="434" r:id="rId25"/>
    <p:sldId id="435" r:id="rId26"/>
    <p:sldId id="436" r:id="rId27"/>
    <p:sldId id="517" r:id="rId28"/>
    <p:sldId id="535" r:id="rId29"/>
    <p:sldId id="509" r:id="rId30"/>
    <p:sldId id="539" r:id="rId31"/>
    <p:sldId id="417" r:id="rId32"/>
    <p:sldId id="278" r:id="rId33"/>
    <p:sldId id="280" r:id="rId34"/>
    <p:sldId id="282" r:id="rId35"/>
    <p:sldId id="412" r:id="rId36"/>
    <p:sldId id="419" r:id="rId37"/>
    <p:sldId id="281" r:id="rId38"/>
    <p:sldId id="283" r:id="rId39"/>
    <p:sldId id="420" r:id="rId40"/>
    <p:sldId id="513" r:id="rId41"/>
    <p:sldId id="444" r:id="rId42"/>
    <p:sldId id="528" r:id="rId43"/>
    <p:sldId id="527" r:id="rId44"/>
    <p:sldId id="538" r:id="rId45"/>
    <p:sldId id="473" r:id="rId46"/>
    <p:sldId id="534" r:id="rId47"/>
    <p:sldId id="530" r:id="rId48"/>
    <p:sldId id="479" r:id="rId49"/>
    <p:sldId id="531" r:id="rId50"/>
    <p:sldId id="516" r:id="rId51"/>
    <p:sldId id="502" r:id="rId52"/>
    <p:sldId id="503" r:id="rId53"/>
    <p:sldId id="529" r:id="rId54"/>
    <p:sldId id="533"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AB3"/>
    <a:srgbClr val="737373"/>
    <a:srgbClr val="58A5BD"/>
    <a:srgbClr val="004BBB"/>
    <a:srgbClr val="8F857D"/>
    <a:srgbClr val="256D89"/>
    <a:srgbClr val="0078D7"/>
    <a:srgbClr val="002050"/>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99" autoAdjust="0"/>
    <p:restoredTop sz="71478" autoAdjust="0"/>
  </p:normalViewPr>
  <p:slideViewPr>
    <p:cSldViewPr>
      <p:cViewPr varScale="1">
        <p:scale>
          <a:sx n="65" d="100"/>
          <a:sy n="65" d="100"/>
        </p:scale>
        <p:origin x="32"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rch\Desktop\Copy%20of%20(Mobile_Metrix_Media_Trend_January_2016-January_2015)_usmessagingapps.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582173311295777E-2"/>
          <c:y val="2.8598146226434595E-2"/>
          <c:w val="0.89145042550027742"/>
          <c:h val="0.83441064831710721"/>
        </c:manualLayout>
      </c:layout>
      <c:lineChart>
        <c:grouping val="standard"/>
        <c:varyColors val="0"/>
        <c:ser>
          <c:idx val="0"/>
          <c:order val="0"/>
          <c:tx>
            <c:strRef>
              <c:f>Report!$C$29</c:f>
              <c:strCache>
                <c:ptCount val="1"/>
                <c:pt idx="0">
                  <c:v>    Facebook Messenger (Mobile App) (w/ history)</c:v>
                </c:pt>
              </c:strCache>
            </c:strRef>
          </c:tx>
          <c:spPr>
            <a:ln w="28575" cap="rnd">
              <a:solidFill>
                <a:schemeClr val="accent1"/>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Report!$D$29:$P$29</c:f>
              <c:numCache>
                <c:formatCode>##,##0</c:formatCode>
                <c:ptCount val="13"/>
                <c:pt idx="0">
                  <c:v>21544972.034000002</c:v>
                </c:pt>
                <c:pt idx="1">
                  <c:v>19988427.109000001</c:v>
                </c:pt>
                <c:pt idx="2">
                  <c:v>22026266.125999998</c:v>
                </c:pt>
                <c:pt idx="3">
                  <c:v>23048768.458000001</c:v>
                </c:pt>
                <c:pt idx="4">
                  <c:v>25093307.541000001</c:v>
                </c:pt>
                <c:pt idx="5">
                  <c:v>23236147.695</c:v>
                </c:pt>
                <c:pt idx="6">
                  <c:v>24028807.057999998</c:v>
                </c:pt>
                <c:pt idx="7">
                  <c:v>23536450.919</c:v>
                </c:pt>
                <c:pt idx="8">
                  <c:v>24576223.077</c:v>
                </c:pt>
                <c:pt idx="9">
                  <c:v>26872939.794</c:v>
                </c:pt>
                <c:pt idx="10">
                  <c:v>28536632.592</c:v>
                </c:pt>
                <c:pt idx="11">
                  <c:v>29352960.870000001</c:v>
                </c:pt>
                <c:pt idx="12">
                  <c:v>31711097.362</c:v>
                </c:pt>
              </c:numCache>
            </c:numRef>
          </c:val>
          <c:smooth val="0"/>
          <c:extLst>
            <c:ext xmlns:c16="http://schemas.microsoft.com/office/drawing/2014/chart" uri="{C3380CC4-5D6E-409C-BE32-E72D297353CC}">
              <c16:uniqueId val="{00000000-0BBE-4081-886C-BF60E98FCAE9}"/>
            </c:ext>
          </c:extLst>
        </c:ser>
        <c:ser>
          <c:idx val="1"/>
          <c:order val="1"/>
          <c:tx>
            <c:strRef>
              <c:f>Report!$C$30</c:f>
              <c:strCache>
                <c:ptCount val="1"/>
                <c:pt idx="0">
                  <c:v>    Twitter (Mobile App) (w/ history)</c:v>
                </c:pt>
              </c:strCache>
            </c:strRef>
          </c:tx>
          <c:spPr>
            <a:ln w="28575" cap="rnd">
              <a:solidFill>
                <a:schemeClr val="accent2"/>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Report!$D$30:$P$30</c:f>
              <c:numCache>
                <c:formatCode>##,##0</c:formatCode>
                <c:ptCount val="13"/>
                <c:pt idx="0">
                  <c:v>5619001.5049999999</c:v>
                </c:pt>
                <c:pt idx="1">
                  <c:v>6818436.2949999999</c:v>
                </c:pt>
                <c:pt idx="2">
                  <c:v>7265906.9309999999</c:v>
                </c:pt>
                <c:pt idx="3">
                  <c:v>7076963.2489999998</c:v>
                </c:pt>
                <c:pt idx="4">
                  <c:v>7508931.0140000004</c:v>
                </c:pt>
                <c:pt idx="5">
                  <c:v>6980161.0159999998</c:v>
                </c:pt>
                <c:pt idx="6">
                  <c:v>6963940.1890000002</c:v>
                </c:pt>
                <c:pt idx="7">
                  <c:v>6889560.5999999996</c:v>
                </c:pt>
                <c:pt idx="8">
                  <c:v>6679759.6140000001</c:v>
                </c:pt>
                <c:pt idx="9">
                  <c:v>6229884.1679999996</c:v>
                </c:pt>
                <c:pt idx="10">
                  <c:v>6085047.5120000001</c:v>
                </c:pt>
                <c:pt idx="11">
                  <c:v>6356954.5839999998</c:v>
                </c:pt>
                <c:pt idx="12">
                  <c:v>6918205.5470000003</c:v>
                </c:pt>
              </c:numCache>
            </c:numRef>
          </c:val>
          <c:smooth val="0"/>
          <c:extLst>
            <c:ext xmlns:c16="http://schemas.microsoft.com/office/drawing/2014/chart" uri="{C3380CC4-5D6E-409C-BE32-E72D297353CC}">
              <c16:uniqueId val="{00000001-0BBE-4081-886C-BF60E98FCAE9}"/>
            </c:ext>
          </c:extLst>
        </c:ser>
        <c:ser>
          <c:idx val="2"/>
          <c:order val="2"/>
          <c:tx>
            <c:strRef>
              <c:f>Report!$C$31</c:f>
              <c:strCache>
                <c:ptCount val="1"/>
                <c:pt idx="0">
                  <c:v>    Snapchat (Mobile App) (w/ history)</c:v>
                </c:pt>
              </c:strCache>
            </c:strRef>
          </c:tx>
          <c:spPr>
            <a:ln w="28575" cap="rnd">
              <a:solidFill>
                <a:schemeClr val="accent3"/>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Report!$D$31:$P$31</c:f>
              <c:numCache>
                <c:formatCode>##,##0</c:formatCode>
                <c:ptCount val="13"/>
                <c:pt idx="0">
                  <c:v>6983257.4019999998</c:v>
                </c:pt>
                <c:pt idx="1">
                  <c:v>7927318.9730000002</c:v>
                </c:pt>
                <c:pt idx="2">
                  <c:v>8426322.9340000004</c:v>
                </c:pt>
                <c:pt idx="3">
                  <c:v>9280705.1390000004</c:v>
                </c:pt>
                <c:pt idx="4">
                  <c:v>11136114.356000001</c:v>
                </c:pt>
                <c:pt idx="5">
                  <c:v>10472785.103</c:v>
                </c:pt>
                <c:pt idx="6">
                  <c:v>10404126.119000001</c:v>
                </c:pt>
                <c:pt idx="7">
                  <c:v>9587110.5720000006</c:v>
                </c:pt>
                <c:pt idx="8">
                  <c:v>10258394.905999999</c:v>
                </c:pt>
                <c:pt idx="9">
                  <c:v>10094382.392999999</c:v>
                </c:pt>
                <c:pt idx="10">
                  <c:v>9511172.2310000006</c:v>
                </c:pt>
                <c:pt idx="11">
                  <c:v>10886110.572000001</c:v>
                </c:pt>
                <c:pt idx="12">
                  <c:v>10639766.976</c:v>
                </c:pt>
              </c:numCache>
            </c:numRef>
          </c:val>
          <c:smooth val="0"/>
          <c:extLst>
            <c:ext xmlns:c16="http://schemas.microsoft.com/office/drawing/2014/chart" uri="{C3380CC4-5D6E-409C-BE32-E72D297353CC}">
              <c16:uniqueId val="{00000002-0BBE-4081-886C-BF60E98FCAE9}"/>
            </c:ext>
          </c:extLst>
        </c:ser>
        <c:ser>
          <c:idx val="3"/>
          <c:order val="3"/>
          <c:tx>
            <c:strRef>
              <c:f>Report!$C$32</c:f>
              <c:strCache>
                <c:ptCount val="1"/>
                <c:pt idx="0">
                  <c:v>    Skype (Mobile App)</c:v>
                </c:pt>
              </c:strCache>
            </c:strRef>
          </c:tx>
          <c:spPr>
            <a:ln w="28575" cap="rnd">
              <a:solidFill>
                <a:schemeClr val="accent4"/>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Report!$D$32:$P$32</c:f>
              <c:numCache>
                <c:formatCode>##,##0</c:formatCode>
                <c:ptCount val="13"/>
                <c:pt idx="0">
                  <c:v>6199906.7479999997</c:v>
                </c:pt>
                <c:pt idx="1">
                  <c:v>6088263.1140000001</c:v>
                </c:pt>
                <c:pt idx="2">
                  <c:v>7043028.9289999995</c:v>
                </c:pt>
                <c:pt idx="3">
                  <c:v>6880476.8039999995</c:v>
                </c:pt>
                <c:pt idx="4">
                  <c:v>8825250.4489999991</c:v>
                </c:pt>
                <c:pt idx="5">
                  <c:v>6317313.6160000004</c:v>
                </c:pt>
                <c:pt idx="6">
                  <c:v>6486626.602</c:v>
                </c:pt>
                <c:pt idx="7">
                  <c:v>5652307.6699999999</c:v>
                </c:pt>
                <c:pt idx="8">
                  <c:v>3010198.3360000001</c:v>
                </c:pt>
                <c:pt idx="9">
                  <c:v>2485361.7209999999</c:v>
                </c:pt>
                <c:pt idx="10">
                  <c:v>2501479.3810000001</c:v>
                </c:pt>
                <c:pt idx="11">
                  <c:v>1638993.4850000001</c:v>
                </c:pt>
                <c:pt idx="12">
                  <c:v>1770405.8940000001</c:v>
                </c:pt>
              </c:numCache>
            </c:numRef>
          </c:val>
          <c:smooth val="0"/>
          <c:extLst>
            <c:ext xmlns:c16="http://schemas.microsoft.com/office/drawing/2014/chart" uri="{C3380CC4-5D6E-409C-BE32-E72D297353CC}">
              <c16:uniqueId val="{00000003-0BBE-4081-886C-BF60E98FCAE9}"/>
            </c:ext>
          </c:extLst>
        </c:ser>
        <c:ser>
          <c:idx val="4"/>
          <c:order val="4"/>
          <c:tx>
            <c:strRef>
              <c:f>Report!$C$33</c:f>
              <c:strCache>
                <c:ptCount val="1"/>
                <c:pt idx="0">
                  <c:v>    WhatsApp Messenger (Mobile App)</c:v>
                </c:pt>
              </c:strCache>
            </c:strRef>
          </c:tx>
          <c:spPr>
            <a:ln w="28575" cap="rnd">
              <a:solidFill>
                <a:schemeClr val="accent5"/>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Report!$D$33:$P$33</c:f>
              <c:numCache>
                <c:formatCode>##,##0</c:formatCode>
                <c:ptCount val="13"/>
                <c:pt idx="0">
                  <c:v>1561894.57</c:v>
                </c:pt>
                <c:pt idx="1">
                  <c:v>1415485.909</c:v>
                </c:pt>
                <c:pt idx="2">
                  <c:v>3091512.58</c:v>
                </c:pt>
                <c:pt idx="3">
                  <c:v>3259798.318</c:v>
                </c:pt>
                <c:pt idx="4">
                  <c:v>3954127.077</c:v>
                </c:pt>
                <c:pt idx="5">
                  <c:v>2771028.8870000001</c:v>
                </c:pt>
                <c:pt idx="6">
                  <c:v>2489874.571</c:v>
                </c:pt>
                <c:pt idx="7">
                  <c:v>2821425.3689999999</c:v>
                </c:pt>
                <c:pt idx="8">
                  <c:v>2869448.301</c:v>
                </c:pt>
                <c:pt idx="9">
                  <c:v>2705427.287</c:v>
                </c:pt>
                <c:pt idx="10">
                  <c:v>2524994.341</c:v>
                </c:pt>
                <c:pt idx="11">
                  <c:v>3427469.6970000002</c:v>
                </c:pt>
                <c:pt idx="12">
                  <c:v>2515189.4879999999</c:v>
                </c:pt>
              </c:numCache>
            </c:numRef>
          </c:val>
          <c:smooth val="0"/>
          <c:extLst>
            <c:ext xmlns:c16="http://schemas.microsoft.com/office/drawing/2014/chart" uri="{C3380CC4-5D6E-409C-BE32-E72D297353CC}">
              <c16:uniqueId val="{00000004-0BBE-4081-886C-BF60E98FCAE9}"/>
            </c:ext>
          </c:extLst>
        </c:ser>
        <c:ser>
          <c:idx val="5"/>
          <c:order val="5"/>
          <c:tx>
            <c:strRef>
              <c:f>Report!$C$34</c:f>
              <c:strCache>
                <c:ptCount val="1"/>
                <c:pt idx="0">
                  <c:v>    Kik Messenger (Mobile App)</c:v>
                </c:pt>
              </c:strCache>
            </c:strRef>
          </c:tx>
          <c:spPr>
            <a:ln w="28575" cap="rnd">
              <a:solidFill>
                <a:schemeClr val="accent6"/>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Report!$D$34:$P$34</c:f>
              <c:numCache>
                <c:formatCode>##,##0</c:formatCode>
                <c:ptCount val="13"/>
                <c:pt idx="0">
                  <c:v>5100494.6639999999</c:v>
                </c:pt>
                <c:pt idx="1">
                  <c:v>4296323.6009999998</c:v>
                </c:pt>
                <c:pt idx="2">
                  <c:v>4180606.7</c:v>
                </c:pt>
                <c:pt idx="3">
                  <c:v>3545671.8879999998</c:v>
                </c:pt>
                <c:pt idx="4">
                  <c:v>3117628.963</c:v>
                </c:pt>
                <c:pt idx="5">
                  <c:v>3915947.1869999999</c:v>
                </c:pt>
                <c:pt idx="6">
                  <c:v>5244070.8119999999</c:v>
                </c:pt>
                <c:pt idx="7">
                  <c:v>4195559.9440000001</c:v>
                </c:pt>
                <c:pt idx="8">
                  <c:v>3425814.6910000001</c:v>
                </c:pt>
                <c:pt idx="9">
                  <c:v>3743844.0830000001</c:v>
                </c:pt>
                <c:pt idx="10">
                  <c:v>3644348.327</c:v>
                </c:pt>
                <c:pt idx="11">
                  <c:v>3458681.14</c:v>
                </c:pt>
                <c:pt idx="12">
                  <c:v>3393677.06</c:v>
                </c:pt>
              </c:numCache>
            </c:numRef>
          </c:val>
          <c:smooth val="0"/>
          <c:extLst>
            <c:ext xmlns:c16="http://schemas.microsoft.com/office/drawing/2014/chart" uri="{C3380CC4-5D6E-409C-BE32-E72D297353CC}">
              <c16:uniqueId val="{00000005-0BBE-4081-886C-BF60E98FCAE9}"/>
            </c:ext>
          </c:extLst>
        </c:ser>
        <c:dLbls>
          <c:showLegendKey val="0"/>
          <c:showVal val="0"/>
          <c:showCatName val="0"/>
          <c:showSerName val="0"/>
          <c:showPercent val="0"/>
          <c:showBubbleSize val="0"/>
        </c:dLbls>
        <c:smooth val="0"/>
        <c:axId val="435628792"/>
        <c:axId val="435624088"/>
      </c:lineChart>
      <c:catAx>
        <c:axId val="435628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35624088"/>
        <c:crosses val="autoZero"/>
        <c:auto val="1"/>
        <c:lblAlgn val="ctr"/>
        <c:lblOffset val="100"/>
        <c:noMultiLvlLbl val="0"/>
      </c:catAx>
      <c:valAx>
        <c:axId val="435624088"/>
        <c:scaling>
          <c:orientation val="minMax"/>
        </c:scaling>
        <c:delete val="0"/>
        <c:axPos val="l"/>
        <c:numFmt formatCode="#,,&quot;M&quot;" sourceLinked="0"/>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35628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solidFill>
          <a:srgbClr val="004BBB"/>
        </a:solidFill>
      </dgm:spPr>
      <dgm:t>
        <a:bodyPr/>
        <a:lstStyle/>
        <a:p>
          <a:r>
            <a:rPr lang="en-US" dirty="0"/>
            <a:t>Hello World</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1">
        <dgm:presLayoutVars>
          <dgm:bulletEnabled val="1"/>
        </dgm:presLayoutVars>
      </dgm:prSet>
      <dgm:spPr/>
    </dgm:pt>
  </dgm:ptLst>
  <dgm:cxnLst>
    <dgm:cxn modelId="{FB4D3DBB-587C-4E0E-B7A0-E88705337307}" type="presOf" srcId="{5A5B4358-D0E1-4B41-86D4-61572653F22F}" destId="{B4DE8866-2D1B-4CA1-BE32-F63C029FC3E5}" srcOrd="0"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DC65EC7-0ABA-415E-A7C6-406C12F46BBC}" type="presOf" srcId="{A79C6704-CA3F-4281-BAAD-479B36587C5D}" destId="{CBE746B4-2E08-46DF-A922-554390BD3402}"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solidFill>
          <a:srgbClr val="004BBB"/>
        </a:solidFill>
      </dgm:spPr>
      <dgm:t>
        <a:bodyPr/>
        <a:lstStyle/>
        <a:p>
          <a:r>
            <a:rPr lang="en-US" dirty="0"/>
            <a:t>http://github.com//busb</a:t>
          </a:r>
          <a:r>
            <a:rPr lang="en-US" dirty="0"/>
            <a:t>https://github.com/MSFTImagine/computerscience/tree/master/Tech%20Talks/BusBot</a:t>
          </a:r>
          <a:endParaRPr lang="en-US" dirty="0"/>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1">
        <dgm:presLayoutVars>
          <dgm:bulletEnabled val="1"/>
        </dgm:presLayoutVars>
      </dgm:prSet>
      <dgm:spPr/>
    </dgm:pt>
  </dgm:ptLst>
  <dgm:cxnLst>
    <dgm:cxn modelId="{FB4D3DBB-587C-4E0E-B7A0-E88705337307}" type="presOf" srcId="{5A5B4358-D0E1-4B41-86D4-61572653F22F}" destId="{B4DE8866-2D1B-4CA1-BE32-F63C029FC3E5}" srcOrd="0"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DC65EC7-0ABA-415E-A7C6-406C12F46BBC}" type="presOf" srcId="{A79C6704-CA3F-4281-BAAD-479B36587C5D}" destId="{CBE746B4-2E08-46DF-A922-554390BD3402}"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746B4-2E08-46DF-A922-554390BD3402}">
      <dsp:nvSpPr>
        <dsp:cNvPr id="0" name=""/>
        <dsp:cNvSpPr/>
      </dsp:nvSpPr>
      <dsp:spPr>
        <a:xfrm>
          <a:off x="5701" y="0"/>
          <a:ext cx="11664979" cy="1343170"/>
        </a:xfrm>
        <a:prstGeom prst="roundRect">
          <a:avLst>
            <a:gd name="adj" fmla="val 10000"/>
          </a:avLst>
        </a:prstGeom>
        <a:solidFill>
          <a:srgbClr val="004BB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Hello World</a:t>
          </a:r>
        </a:p>
      </dsp:txBody>
      <dsp:txXfrm>
        <a:off x="45041" y="39340"/>
        <a:ext cx="11586299" cy="1264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746B4-2E08-46DF-A922-554390BD3402}">
      <dsp:nvSpPr>
        <dsp:cNvPr id="0" name=""/>
        <dsp:cNvSpPr/>
      </dsp:nvSpPr>
      <dsp:spPr>
        <a:xfrm>
          <a:off x="5701" y="0"/>
          <a:ext cx="11664979" cy="1343170"/>
        </a:xfrm>
        <a:prstGeom prst="roundRect">
          <a:avLst>
            <a:gd name="adj" fmla="val 10000"/>
          </a:avLst>
        </a:prstGeom>
        <a:solidFill>
          <a:srgbClr val="004BB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http://github.com//busb</a:t>
          </a:r>
          <a:r>
            <a:rPr lang="en-US" sz="1800" kern="1200" dirty="0"/>
            <a:t>https://github.com/MSFTImagine/computerscience/tree/master/Tech%20Talks/BusBot</a:t>
          </a:r>
          <a:endParaRPr lang="en-US" sz="1800" kern="1200" dirty="0"/>
        </a:p>
      </dsp:txBody>
      <dsp:txXfrm>
        <a:off x="45041" y="39340"/>
        <a:ext cx="11586299" cy="12644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6:50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6:50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me/ngkid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venturebeat.com/2016/08/07/studies-show-people-use-only-five-apps-on-their-smartphone/" TargetMode="External"/><Relationship Id="rId4" Type="http://schemas.openxmlformats.org/officeDocument/2006/relationships/hyperlink" Target="https://m.me/110155089325033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8461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70119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5059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40" dirty="0">
                <a:latin typeface="Segoe UI Light" panose="020B0502040204020203" pitchFamily="34" charset="0"/>
                <a:cs typeface="Segoe UI Light" panose="020B0502040204020203" pitchFamily="34" charset="0"/>
              </a:rPr>
              <a:t>Dialogs are reusable</a:t>
            </a:r>
          </a:p>
          <a:p>
            <a:pPr lvl="1"/>
            <a:r>
              <a:rPr lang="en-US" sz="2040" dirty="0">
                <a:latin typeface="Segoe UI Light" panose="020B0502040204020203" pitchFamily="34" charset="0"/>
                <a:cs typeface="Segoe UI Light" panose="020B0502040204020203" pitchFamily="34" charset="0"/>
              </a:rPr>
              <a:t>Conversations are scalable to multiple machines</a:t>
            </a:r>
          </a:p>
          <a:p>
            <a:pPr lvl="1"/>
            <a:r>
              <a:rPr lang="en-US" sz="2040" dirty="0">
                <a:latin typeface="Segoe UI Light" panose="020B0502040204020203" pitchFamily="34" charset="0"/>
                <a:cs typeface="Segoe UI Light" panose="020B0502040204020203" pitchFamily="34" charset="0"/>
              </a:rPr>
              <a:t>Dialog state is persisted in Bot Connector </a:t>
            </a:r>
            <a:br>
              <a:rPr lang="en-US" sz="2040" dirty="0">
                <a:latin typeface="Segoe UI Light" panose="020B0502040204020203" pitchFamily="34" charset="0"/>
                <a:cs typeface="Segoe UI Light" panose="020B0502040204020203" pitchFamily="34" charset="0"/>
              </a:rPr>
            </a:br>
            <a:r>
              <a:rPr lang="en-US" sz="2040" dirty="0">
                <a:latin typeface="Segoe UI Light" panose="020B0502040204020203" pitchFamily="34" charset="0"/>
                <a:cs typeface="Segoe UI Light" panose="020B0502040204020203" pitchFamily="34" charset="0"/>
              </a:rPr>
              <a:t>(per-user, per-session, per- </a:t>
            </a:r>
            <a:r>
              <a:rPr lang="en-US" sz="2040" dirty="0" err="1">
                <a:latin typeface="Segoe UI Light" panose="020B0502040204020203" pitchFamily="34" charset="0"/>
                <a:cs typeface="Segoe UI Light" panose="020B0502040204020203" pitchFamily="34" charset="0"/>
              </a:rPr>
              <a:t>user+session</a:t>
            </a:r>
            <a:r>
              <a:rPr lang="en-US" sz="2040" dirty="0">
                <a:latin typeface="Segoe UI Light" panose="020B0502040204020203" pitchFamily="34" charset="0"/>
                <a:cs typeface="Segoe UI Light" panose="020B0502040204020203" pitchFamily="34" charset="0"/>
              </a:rPr>
              <a:t>)</a:t>
            </a:r>
          </a:p>
          <a:p>
            <a:endParaRPr lang="en-US" dirty="0"/>
          </a:p>
          <a:p>
            <a:endParaRPr lang="en-US" dirty="0"/>
          </a:p>
          <a:p>
            <a:pPr lvl="1"/>
            <a:r>
              <a:rPr lang="en-US" sz="2040" dirty="0">
                <a:latin typeface="Segoe UI Light" panose="020B0502040204020203" pitchFamily="34" charset="0"/>
                <a:cs typeface="Segoe UI Light" panose="020B0502040204020203" pitchFamily="34" charset="0"/>
              </a:rPr>
              <a:t>Built-in prompts</a:t>
            </a:r>
          </a:p>
          <a:p>
            <a:pPr lvl="2"/>
            <a:r>
              <a:rPr lang="en-US" sz="1836" dirty="0">
                <a:latin typeface="Segoe UI Light" panose="020B0502040204020203" pitchFamily="34" charset="0"/>
                <a:cs typeface="Segoe UI Light" panose="020B0502040204020203" pitchFamily="34" charset="0"/>
              </a:rPr>
              <a:t>Yes/No, String, Number, Choices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697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75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125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612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Public Directory of Bot Framework Bots</a:t>
            </a:r>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4884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24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you built your bot, it’s time to add smarts to it and make it more useful and engaging for your users. An intelligent bot has human-like senses and skills. It is able to understand what we are saying or writing in natural language and respond back, see our world as we see it, discover information and extract knowledge from different sources to provide useful answers, and more importantly learn as it acquires more experience to continuously improve its capabilities. Sounds daunting, but we are here to help you add some of these cognitive skills to your bot.</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3161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 different </a:t>
            </a:r>
            <a:r>
              <a:rPr lang="en-GB" dirty="0" err="1"/>
              <a:t>apis</a:t>
            </a:r>
            <a:r>
              <a:rPr lang="en-GB" dirty="0"/>
              <a:t> </a:t>
            </a:r>
            <a:r>
              <a:rPr lang="en-GB" dirty="0" err="1"/>
              <a:t>availble</a:t>
            </a:r>
            <a:endParaRPr lang="en-GB" dirty="0"/>
          </a:p>
          <a:p>
            <a:endParaRPr lang="en-GB" dirty="0"/>
          </a:p>
          <a:p>
            <a:r>
              <a:rPr lang="en-GB" dirty="0"/>
              <a:t>Microsoft Cognitive Services lets you tap into an ever-growing collection of powerful AI algorithms developed by experts in the fields of computer vision, speech, natural language processing, knowledge extraction and web search. They simplify a variety of AI-based tasks, giving you a quick way to add state-of-the-art intelligence technologies to your apps with just a few lines of code. The APIs integrate into whatever language you prefer, on your platform of choice. The APIs are also constantly improving, learning, and getting smarter, so experiences are always up to date. Simply drop the API call into your bot’s code and you are set.</a:t>
            </a:r>
            <a:endParaRPr lang="en-US" b="1"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211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r>
              <a:rPr lang="en-GB" b="1" dirty="0"/>
              <a:t>Why are we hearing so much about them now?</a:t>
            </a:r>
          </a:p>
          <a:p>
            <a:endParaRPr lang="en-GB" b="1" dirty="0"/>
          </a:p>
          <a:p>
            <a:r>
              <a:rPr lang="en-GB" b="1" dirty="0"/>
              <a:t>Few reasons:</a:t>
            </a:r>
          </a:p>
          <a:p>
            <a:endParaRPr lang="en-GB" b="1" dirty="0"/>
          </a:p>
          <a:p>
            <a:r>
              <a:rPr lang="en-GB" b="1" dirty="0"/>
              <a:t>Improvements in AI and</a:t>
            </a:r>
            <a:r>
              <a:rPr lang="en-GB" b="1" baseline="0" dirty="0"/>
              <a:t> NLP </a:t>
            </a:r>
            <a:r>
              <a:rPr lang="en-GB" b="0" baseline="0" dirty="0"/>
              <a:t>– ability to process language, to converse with humans, to understand the world, availability of complex ML algorithms via simple interfaces</a:t>
            </a:r>
          </a:p>
          <a:p>
            <a:endParaRPr lang="en-GB" b="0" baseline="0" dirty="0"/>
          </a:p>
          <a:p>
            <a:r>
              <a:rPr lang="en-GB" b="1" baseline="0" dirty="0"/>
              <a:t>Increasing quantities of data</a:t>
            </a:r>
            <a:r>
              <a:rPr lang="en-GB" b="0" baseline="0" dirty="0"/>
              <a:t>, capture from numerous devices, complexity of data and need to extract information quickly, identify patterns efficiently. To enable user to seamlessly connect with this data</a:t>
            </a:r>
          </a:p>
          <a:p>
            <a:endParaRPr lang="en-GB" b="0" baseline="0" dirty="0"/>
          </a:p>
          <a:p>
            <a:r>
              <a:rPr lang="en-GB" b="1" baseline="0" dirty="0"/>
              <a:t>Rise of messaging app usage globally.</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Significant increase globally in use of messaging apps. </a:t>
            </a:r>
            <a:endParaRPr lang="en-GB" b="1" dirty="0"/>
          </a:p>
          <a:p>
            <a:endParaRPr lang="en-GB"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4390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 demos you can check out online showing off some of the cognitive services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16646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application where the main UI is human language, these APIs can be a huge help, and can be the difference between a bot and a GREAT bot</a:t>
            </a:r>
          </a:p>
          <a:p>
            <a:endParaRPr lang="en-US" dirty="0"/>
          </a:p>
          <a:p>
            <a:r>
              <a:rPr lang="en-US" dirty="0"/>
              <a:t>Understanding users intent and extracting entities</a:t>
            </a:r>
          </a:p>
          <a:p>
            <a:endParaRPr lang="en-US" dirty="0"/>
          </a:p>
          <a:p>
            <a:r>
              <a:rPr lang="en-US" dirty="0"/>
              <a:t>Understanding the sentiment of a conversation</a:t>
            </a:r>
          </a:p>
          <a:p>
            <a:endParaRPr lang="en-US" dirty="0"/>
          </a:p>
          <a:p>
            <a:r>
              <a:rPr lang="en-US" dirty="0"/>
              <a:t>Speaking to users regardless of their language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6048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 model for Bus Bot</a:t>
            </a:r>
          </a:p>
          <a:p>
            <a:r>
              <a:rPr lang="en-US" dirty="0"/>
              <a:t>Code for Bus Bot showing intent dialogs</a:t>
            </a:r>
          </a:p>
          <a:p>
            <a:r>
              <a:rPr lang="en-US" dirty="0"/>
              <a:t>Demo on telegram and </a:t>
            </a:r>
            <a:r>
              <a:rPr lang="en-US" dirty="0" err="1"/>
              <a:t>facebook</a:t>
            </a:r>
            <a:r>
              <a:rPr lang="en-US" dirty="0"/>
              <a:t> and skype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08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Computer vision API to create human readable captions for the content of an image uploaded to a bot</a:t>
            </a:r>
          </a:p>
          <a:p>
            <a:pPr marL="0" indent="0">
              <a:buNone/>
            </a:pPr>
            <a:r>
              <a:rPr lang="en-US" baseline="0" dirty="0"/>
              <a:t>Like CaptionBot.ai – a bot that reports back in human way the contents of an image</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926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1827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As big a part of building a Bot is the tone of voice / personality that it uses – don’t think that this is just a dev’s job – in the same way that we’ve always needed visual designers and UX designers Bots will require a new type of role depending on their complexity – business analysis and business logic &amp; copywriting are a massive part of the Bot build process</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6:50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8767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Planning: Understanding why your bot exists</a:t>
            </a:r>
          </a:p>
          <a:p>
            <a:r>
              <a:rPr lang="en-GB" dirty="0"/>
              <a:t>How does it add value? As with a website or mobile app, a bot needs to serve a purpose to get people to use it. This means that it should be useful (like Expedia’s travel bot), educational (like Tina the </a:t>
            </a:r>
            <a:r>
              <a:rPr lang="en-GB" dirty="0">
                <a:hlinkClick r:id="rId3"/>
              </a:rPr>
              <a:t>Tyrannosaurus rex </a:t>
            </a:r>
            <a:r>
              <a:rPr lang="en-GB" dirty="0" err="1">
                <a:hlinkClick r:id="rId3"/>
              </a:rPr>
              <a:t>chatbot</a:t>
            </a:r>
            <a:r>
              <a:rPr lang="en-GB" dirty="0"/>
              <a:t>), or entertaining (like </a:t>
            </a:r>
            <a:r>
              <a:rPr lang="en-GB" dirty="0" err="1">
                <a:hlinkClick r:id="rId4"/>
              </a:rPr>
              <a:t>ButterBot</a:t>
            </a:r>
            <a:r>
              <a:rPr lang="en-GB" dirty="0"/>
              <a:t>).</a:t>
            </a:r>
          </a:p>
          <a:p>
            <a:endParaRPr lang="en-GB" dirty="0"/>
          </a:p>
          <a:p>
            <a:r>
              <a:rPr lang="en-GB" dirty="0"/>
              <a:t>What is its task? A bot should perform one or two core tasks. The more focused the bot, the easier it is to anticipate a user’s interactions with it, which is key to building artificial intelligence (A.I.) that makes the bot intuitive.</a:t>
            </a:r>
          </a:p>
          <a:p>
            <a:endParaRPr lang="en-GB" dirty="0"/>
          </a:p>
          <a:p>
            <a:r>
              <a:rPr lang="en-GB" dirty="0"/>
              <a:t>How will people use it? Once the bot has a focus, spend time mapping out all expected interactions that users could have with it so that it can respond accordingly.</a:t>
            </a:r>
          </a:p>
          <a:p>
            <a:endParaRPr lang="en-US"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Before building a bot, it’s important to understand why the recent trend exists. </a:t>
            </a:r>
            <a:r>
              <a:rPr lang="en-GB" dirty="0">
                <a:hlinkClick r:id="rId5"/>
              </a:rPr>
              <a:t>Research</a:t>
            </a:r>
            <a:r>
              <a:rPr lang="en-GB" dirty="0"/>
              <a:t> shows that people use just five apps on their phone, the most popular of which are messaging apps. Because people already use these platforms, a bot that operates on them can be faster and easier to use than finding and downloading a new app or navigating a new website. With that in mind, ask these questions in the early planning stages of a bot:</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527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If answer is no, don’t make a bot!</a:t>
            </a:r>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034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Onboarding: Getting users comfortable with the bot</a:t>
            </a:r>
          </a:p>
          <a:p>
            <a:r>
              <a:rPr lang="en-GB" dirty="0"/>
              <a:t>Because bots are still relatively new, users need a brief onboarding in their first interactions with the bot to understand how to use it. In the first message(s), you should:</a:t>
            </a:r>
          </a:p>
          <a:p>
            <a:r>
              <a:rPr lang="en-GB" dirty="0"/>
              <a:t>Have the bot introduce itself</a:t>
            </a:r>
          </a:p>
          <a:p>
            <a:r>
              <a:rPr lang="en-GB" dirty="0"/>
              <a:t>Explain what it can do</a:t>
            </a:r>
          </a:p>
          <a:p>
            <a:r>
              <a:rPr lang="en-GB" dirty="0"/>
              <a:t>Introduce a menu that users can easily return to if they feel stuck (say, by typing the word “menu”)</a:t>
            </a:r>
          </a:p>
          <a:p>
            <a:r>
              <a:rPr lang="en-GB" dirty="0"/>
              <a:t>Suggest a first action for the user to take</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Interaction: Your bot’s user experience</a:t>
            </a:r>
          </a:p>
          <a:p>
            <a:r>
              <a:rPr lang="en-GB" dirty="0"/>
              <a:t>Bots don’t have fancy interfaces, so there is nothing to mask the stench of a lame bot. It must be able to interact by listening to input, providing the correct response, and anticipating a user’s future needs. Here’s how to tackle building out a bot’s interactions:</a:t>
            </a:r>
          </a:p>
          <a:p>
            <a:r>
              <a:rPr lang="en-GB" b="1" dirty="0"/>
              <a:t>Use buttons.</a:t>
            </a:r>
            <a:r>
              <a:rPr lang="en-GB" dirty="0"/>
              <a:t> Remember, the bot should be simple and fast to use. Tapping a button is both easier and faster than typing out a sentence in most cases. Buttons are also more accurate because they don’t rely on the bot having to interpret free text. Use buttons liberally!</a:t>
            </a:r>
          </a:p>
          <a:p>
            <a:r>
              <a:rPr lang="en-GB" b="1" dirty="0"/>
              <a:t>Be clear when asking for a user’s information.</a:t>
            </a:r>
            <a:r>
              <a:rPr lang="en-GB" dirty="0"/>
              <a:t> Of course, buttons don’t make sense for all interactions. When a user needs to give input, have the bot be very clear about what information (and in what format) it is looking for so that it can get the response it needs to perform its task.</a:t>
            </a:r>
          </a:p>
          <a:p>
            <a:r>
              <a:rPr lang="en-GB" b="1" dirty="0"/>
              <a:t>Layer in A.I.</a:t>
            </a:r>
            <a:r>
              <a:rPr lang="en-GB" dirty="0"/>
              <a:t> First and foremost, A.I. should be used to interpret what users want when they chat with the bot. For example, if users are told to get to the bot’s menu by typing “menu,” the bot should be smart enough to also understand that words like main menu, main, features, home, home screen, start, etc. should also take users back to the menu. This kind of intelligence must be built for all expected user inputs to make your bot user friendly.</a:t>
            </a:r>
          </a:p>
          <a:p>
            <a:r>
              <a:rPr lang="en-GB" b="1" dirty="0"/>
              <a:t>Add conversation.</a:t>
            </a:r>
            <a:r>
              <a:rPr lang="en-GB" dirty="0"/>
              <a:t> Now that we are on the topic of A.I., the bot should also have some responses to basic conversation. For example, what will it say if a user asks how its day is going, where it lives, or how it was created?</a:t>
            </a:r>
          </a:p>
          <a:p>
            <a:r>
              <a:rPr lang="en-GB" b="1" dirty="0"/>
              <a:t>Don’t leave users hanging.</a:t>
            </a:r>
            <a:r>
              <a:rPr lang="en-GB" dirty="0"/>
              <a:t> There will be times when the bot doesn’t understand what the user wants. In those instances, it should still be intelligent enough to give a generic response (something like, “I’m sorry, I didn’t catch that.”) or redirect to a service representative who can take over.</a:t>
            </a:r>
          </a:p>
          <a:p>
            <a:r>
              <a:rPr lang="en-GB" b="1" dirty="0"/>
              <a:t>Add some design elements.</a:t>
            </a:r>
            <a:r>
              <a:rPr lang="en-GB" dirty="0"/>
              <a:t> Use graphics, video, and/or </a:t>
            </a:r>
            <a:r>
              <a:rPr lang="en-GB" dirty="0" err="1"/>
              <a:t>emojis</a:t>
            </a:r>
            <a:r>
              <a:rPr lang="en-GB" dirty="0"/>
              <a:t> where they make sense to provide users with a more branded and visually stimulating experience.</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67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bots?</a:t>
            </a:r>
          </a:p>
          <a:p>
            <a:endParaRPr lang="en-GB" dirty="0"/>
          </a:p>
          <a:p>
            <a:r>
              <a:rPr lang="en-GB" dirty="0"/>
              <a:t>Lot of apps out there</a:t>
            </a:r>
            <a:r>
              <a:rPr lang="en-GB" baseline="0" dirty="0"/>
              <a:t> – when people say mobile, web -&gt; apps</a:t>
            </a:r>
          </a:p>
          <a:p>
            <a:r>
              <a:rPr lang="en-GB" dirty="0"/>
              <a:t>Many apps out there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8545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fontAlgn="ctr">
              <a:buFont typeface="Arial" panose="020B0604020202020204" pitchFamily="34" charset="0"/>
              <a:buChar char="•"/>
            </a:pPr>
            <a:r>
              <a:rPr lang="en-US" dirty="0"/>
              <a:t>Start with end user and go backwards to solution</a:t>
            </a:r>
          </a:p>
          <a:p>
            <a:pPr marL="571500" indent="-571500" fontAlgn="ctr">
              <a:buFont typeface="Arial" panose="020B0604020202020204" pitchFamily="34" charset="0"/>
              <a:buChar char="•"/>
            </a:pPr>
            <a:r>
              <a:rPr lang="en-US" dirty="0"/>
              <a:t>Data driven folks should step back and consider time from design to product, including integrations</a:t>
            </a:r>
          </a:p>
          <a:p>
            <a:pPr marL="571500" indent="-571500" fontAlgn="ctr">
              <a:buFont typeface="Arial" panose="020B0604020202020204" pitchFamily="34" charset="0"/>
              <a:buChar char="•"/>
            </a:pPr>
            <a:r>
              <a:rPr lang="en-US" dirty="0"/>
              <a:t>Keep the focus on user experience: Unless it is low friction enough, adoption doesn’t happen</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5977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b="1" kern="1200" dirty="0">
                <a:solidFill>
                  <a:schemeClr val="tx1"/>
                </a:solidFill>
                <a:effectLst/>
                <a:latin typeface="Segoe UI Light" pitchFamily="34" charset="0"/>
                <a:ea typeface="+mn-ea"/>
                <a:cs typeface="+mn-cs"/>
              </a:rPr>
              <a:t>Yes and No</a:t>
            </a:r>
          </a:p>
          <a:p>
            <a:pPr lvl="0"/>
            <a:r>
              <a:rPr lang="en-GB" sz="900" kern="1200" dirty="0">
                <a:solidFill>
                  <a:schemeClr val="tx1"/>
                </a:solidFill>
                <a:effectLst/>
                <a:latin typeface="Segoe UI Light" pitchFamily="34" charset="0"/>
                <a:ea typeface="+mn-ea"/>
                <a:cs typeface="+mn-cs"/>
              </a:rPr>
              <a:t>Bots are going to change the way we interact with brands and services in order to access information just like apps did when they first launched. That doesn’t mean we won’t need apps, just like when apps </a:t>
            </a:r>
            <a:r>
              <a:rPr lang="en-GB" sz="900" kern="1200">
                <a:solidFill>
                  <a:schemeClr val="tx1"/>
                </a:solidFill>
                <a:effectLst/>
                <a:latin typeface="Segoe UI Light" pitchFamily="34" charset="0"/>
                <a:ea typeface="+mn-ea"/>
                <a:cs typeface="+mn-cs"/>
              </a:rPr>
              <a:t>first came </a:t>
            </a:r>
            <a:r>
              <a:rPr lang="en-GB" sz="900" kern="1200" dirty="0">
                <a:solidFill>
                  <a:schemeClr val="tx1"/>
                </a:solidFill>
                <a:effectLst/>
                <a:latin typeface="Segoe UI Light" pitchFamily="34" charset="0"/>
                <a:ea typeface="+mn-ea"/>
                <a:cs typeface="+mn-cs"/>
              </a:rPr>
              <a:t>along, we still use websites even today</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Bots will make us more productive</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An alternative to finding simple information on a website </a:t>
            </a:r>
            <a:r>
              <a:rPr lang="en-GB" sz="900" kern="1200" dirty="0" err="1">
                <a:solidFill>
                  <a:schemeClr val="tx1"/>
                </a:solidFill>
                <a:effectLst/>
                <a:latin typeface="Segoe UI Light" pitchFamily="34" charset="0"/>
                <a:ea typeface="+mn-ea"/>
                <a:cs typeface="+mn-cs"/>
              </a:rPr>
              <a:t>eg</a:t>
            </a:r>
            <a:r>
              <a:rPr lang="en-GB" sz="900" kern="1200" dirty="0">
                <a:solidFill>
                  <a:schemeClr val="tx1"/>
                </a:solidFill>
                <a:effectLst/>
                <a:latin typeface="Segoe UI Light" pitchFamily="34" charset="0"/>
                <a:ea typeface="+mn-ea"/>
                <a:cs typeface="+mn-cs"/>
              </a:rPr>
              <a:t> ‘what’s your postcode?’ – means I don’t have to navigate a website, but use my messaging platform of choice to ask a bot for a postcode</a:t>
            </a:r>
          </a:p>
          <a:p>
            <a:endParaRPr lang="en-US" dirty="0"/>
          </a:p>
          <a:p>
            <a:pPr lvl="0"/>
            <a:r>
              <a:rPr lang="en-GB" sz="900" kern="1200" dirty="0">
                <a:solidFill>
                  <a:schemeClr val="tx1"/>
                </a:solidFill>
                <a:effectLst/>
                <a:latin typeface="Segoe UI Light" pitchFamily="34" charset="0"/>
                <a:ea typeface="+mn-ea"/>
                <a:cs typeface="+mn-cs"/>
              </a:rPr>
              <a:t>Some will be easy to build and offer access to simple information</a:t>
            </a:r>
          </a:p>
          <a:p>
            <a:pPr lvl="0"/>
            <a:r>
              <a:rPr lang="en-GB" sz="900" kern="1200" dirty="0">
                <a:solidFill>
                  <a:schemeClr val="tx1"/>
                </a:solidFill>
                <a:effectLst/>
                <a:latin typeface="Segoe UI Light" pitchFamily="34" charset="0"/>
                <a:ea typeface="+mn-ea"/>
                <a:cs typeface="+mn-cs"/>
              </a:rPr>
              <a:t>Some will be whimsy, as in, just for fun</a:t>
            </a:r>
          </a:p>
          <a:p>
            <a:pPr lvl="0"/>
            <a:r>
              <a:rPr lang="en-GB" sz="900" kern="1200" dirty="0">
                <a:solidFill>
                  <a:schemeClr val="tx1"/>
                </a:solidFill>
                <a:effectLst/>
                <a:latin typeface="Segoe UI Light" pitchFamily="34" charset="0"/>
                <a:ea typeface="+mn-ea"/>
                <a:cs typeface="+mn-cs"/>
              </a:rPr>
              <a:t>Some will be complicated, take months to build and require deep investment over time – in the same way that apps do today – </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but, in the same way that websites and apps were one time a very expensive investment, tools and the middleware required to build these are becoming easier to work with and more productive from a dev’s perspective</a:t>
            </a:r>
          </a:p>
          <a:p>
            <a:pPr lvl="0"/>
            <a:endParaRPr lang="en-GB" sz="900" kern="1200" dirty="0">
              <a:solidFill>
                <a:schemeClr val="tx1"/>
              </a:solidFill>
              <a:effectLst/>
              <a:latin typeface="Segoe UI Light" pitchFamily="34" charset="0"/>
              <a:ea typeface="+mn-ea"/>
              <a:cs typeface="+mn-cs"/>
            </a:endParaRPr>
          </a:p>
          <a:p>
            <a:pPr marL="0" indent="0">
              <a:buNone/>
            </a:pPr>
            <a:r>
              <a:rPr lang="en-US" sz="3200" b="1" dirty="0">
                <a:solidFill>
                  <a:schemeClr val="accent6"/>
                </a:solidFill>
              </a:rPr>
              <a:t>For developers</a:t>
            </a:r>
          </a:p>
          <a:p>
            <a:pPr lvl="1"/>
            <a:r>
              <a:rPr lang="en-US" sz="900" kern="1200" dirty="0">
                <a:solidFill>
                  <a:schemeClr val="accent6"/>
                </a:solidFill>
                <a:latin typeface="Segoe UI Light" pitchFamily="34" charset="0"/>
                <a:ea typeface="+mn-ea"/>
                <a:cs typeface="+mn-cs"/>
              </a:rPr>
              <a:t>Reach the broadest set of users where they are conversing.</a:t>
            </a:r>
          </a:p>
          <a:p>
            <a:pPr lvl="1"/>
            <a:r>
              <a:rPr lang="en-US" sz="900" kern="1200" dirty="0">
                <a:solidFill>
                  <a:schemeClr val="accent6"/>
                </a:solidFill>
                <a:latin typeface="Segoe UI Light" pitchFamily="34" charset="0"/>
                <a:ea typeface="+mn-ea"/>
                <a:cs typeface="+mn-cs"/>
              </a:rPr>
              <a:t>Bots are more capable because of supporting services (profile, history, memory, etc.)</a:t>
            </a:r>
          </a:p>
          <a:p>
            <a:pPr lvl="1"/>
            <a:r>
              <a:rPr lang="en-US" sz="900" kern="1200" dirty="0">
                <a:solidFill>
                  <a:schemeClr val="accent6"/>
                </a:solidFill>
                <a:latin typeface="Segoe UI Light" pitchFamily="34" charset="0"/>
                <a:ea typeface="+mn-ea"/>
                <a:cs typeface="+mn-cs"/>
              </a:rPr>
              <a:t>Bring your own bot or build your own bot with the Bot Builder SDKs</a:t>
            </a:r>
          </a:p>
          <a:p>
            <a:pPr marL="0" indent="0">
              <a:buNone/>
            </a:pPr>
            <a:r>
              <a:rPr lang="en-US" sz="3200" b="1" dirty="0">
                <a:solidFill>
                  <a:schemeClr val="accent6"/>
                </a:solidFill>
              </a:rPr>
              <a:t>For end users</a:t>
            </a:r>
          </a:p>
          <a:p>
            <a:pPr lvl="1"/>
            <a:r>
              <a:rPr lang="en-US" sz="900" kern="1200" dirty="0">
                <a:solidFill>
                  <a:schemeClr val="accent6"/>
                </a:solidFill>
                <a:latin typeface="Segoe UI Light" pitchFamily="34" charset="0"/>
                <a:ea typeface="+mn-ea"/>
                <a:cs typeface="+mn-cs"/>
              </a:rPr>
              <a:t>Users can choose from a variety of conversation channels</a:t>
            </a:r>
          </a:p>
          <a:p>
            <a:pPr lvl="1"/>
            <a:r>
              <a:rPr lang="en-US" sz="900" kern="1200" dirty="0">
                <a:solidFill>
                  <a:schemeClr val="accent6"/>
                </a:solidFill>
                <a:latin typeface="Segoe UI Light" pitchFamily="34" charset="0"/>
                <a:ea typeface="+mn-ea"/>
                <a:cs typeface="+mn-cs"/>
              </a:rPr>
              <a:t>Users have trust and control of their data</a:t>
            </a:r>
          </a:p>
          <a:p>
            <a:pPr marL="0" indent="0">
              <a:buNone/>
            </a:pPr>
            <a:r>
              <a:rPr lang="en-US" sz="3200" b="1" dirty="0">
                <a:solidFill>
                  <a:schemeClr val="accent6"/>
                </a:solidFill>
              </a:rPr>
              <a:t>For businesses</a:t>
            </a:r>
          </a:p>
          <a:p>
            <a:pPr lvl="1"/>
            <a:r>
              <a:rPr lang="en-US" sz="900" kern="1200" dirty="0">
                <a:solidFill>
                  <a:schemeClr val="accent6"/>
                </a:solidFill>
                <a:latin typeface="Segoe UI Light" pitchFamily="34" charset="0"/>
                <a:ea typeface="+mn-ea"/>
                <a:cs typeface="+mn-cs"/>
              </a:rPr>
              <a:t>Broad access to their customers, new experiences</a:t>
            </a:r>
          </a:p>
          <a:p>
            <a:pPr lvl="1"/>
            <a:r>
              <a:rPr lang="en-US" sz="900" kern="1200" dirty="0">
                <a:solidFill>
                  <a:schemeClr val="accent6"/>
                </a:solidFill>
                <a:latin typeface="Segoe UI Light" pitchFamily="34" charset="0"/>
                <a:ea typeface="+mn-ea"/>
                <a:cs typeface="+mn-cs"/>
              </a:rPr>
              <a:t>Reduced cost of development</a:t>
            </a:r>
          </a:p>
          <a:p>
            <a:pPr lvl="1"/>
            <a:r>
              <a:rPr lang="en-US" sz="900" kern="1200" dirty="0">
                <a:solidFill>
                  <a:schemeClr val="accent6"/>
                </a:solidFill>
                <a:latin typeface="Segoe UI Light" pitchFamily="34" charset="0"/>
                <a:ea typeface="+mn-ea"/>
                <a:cs typeface="+mn-cs"/>
              </a:rPr>
              <a:t>Higher quality bots</a:t>
            </a:r>
          </a:p>
          <a:p>
            <a:pPr lvl="0"/>
            <a:endParaRPr lang="en-GB"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5288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169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10 apps people using on phones</a:t>
            </a:r>
          </a:p>
          <a:p>
            <a:r>
              <a:rPr lang="en-GB" dirty="0"/>
              <a:t>6 are  messaging apps</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675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5828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an alternative to finding simple information on a website </a:t>
            </a:r>
            <a:r>
              <a:rPr lang="en-GB" sz="900" kern="1200" dirty="0" err="1">
                <a:solidFill>
                  <a:schemeClr val="tx1"/>
                </a:solidFill>
                <a:effectLst/>
                <a:latin typeface="Segoe UI Light" pitchFamily="34" charset="0"/>
                <a:ea typeface="+mn-ea"/>
                <a:cs typeface="+mn-cs"/>
              </a:rPr>
              <a:t>eg</a:t>
            </a:r>
            <a:r>
              <a:rPr lang="en-GB" sz="900" kern="1200" dirty="0">
                <a:solidFill>
                  <a:schemeClr val="tx1"/>
                </a:solidFill>
                <a:effectLst/>
                <a:latin typeface="Segoe UI Light" pitchFamily="34" charset="0"/>
                <a:ea typeface="+mn-ea"/>
                <a:cs typeface="+mn-cs"/>
              </a:rPr>
              <a:t> ‘what’s your postcode?’ – means I don’t have to navigate a website, but use my messaging platform of choice to ask a bot for a postcode</a:t>
            </a:r>
          </a:p>
          <a:p>
            <a:pPr lvl="0"/>
            <a:endParaRPr lang="en-GB" sz="900" kern="1200" dirty="0">
              <a:solidFill>
                <a:schemeClr val="tx1"/>
              </a:solidFill>
              <a:effectLst/>
              <a:latin typeface="Segoe UI Light" pitchFamily="34" charset="0"/>
              <a:ea typeface="+mn-ea"/>
              <a:cs typeface="+mn-cs"/>
            </a:endParaRPr>
          </a:p>
          <a:p>
            <a:pPr lvl="0"/>
            <a:endParaRPr lang="en-GB"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Because people already use these platforms, a bot that operates on them can be faster and easier to use than finding and downloading a new app or navigating a new website. </a:t>
            </a:r>
            <a:endParaRPr lang="en-GB" b="0" dirty="0"/>
          </a:p>
          <a:p>
            <a:pPr lvl="0"/>
            <a:endParaRPr lang="en-GB" sz="90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12883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This new platform includes a p</a:t>
            </a:r>
            <a:r>
              <a:rPr lang="en-US" sz="900" kern="1200" dirty="0">
                <a:solidFill>
                  <a:schemeClr val="tx1"/>
                </a:solidFill>
                <a:effectLst/>
                <a:latin typeface="Segoe UI Light" pitchFamily="34" charset="0"/>
                <a:ea typeface="+mn-ea"/>
                <a:cs typeface="+mn-cs"/>
              </a:rPr>
              <a:t>ersonal digital assistant knows you, knows about your world and is always with you across all your devices helping you with your everyday tasks. And</a:t>
            </a:r>
            <a:r>
              <a:rPr lang="en-US" sz="900" kern="1200" baseline="0" dirty="0">
                <a:solidFill>
                  <a:schemeClr val="tx1"/>
                </a:solidFill>
                <a:effectLst/>
                <a:latin typeface="Segoe UI Light" pitchFamily="34" charset="0"/>
                <a:ea typeface="+mn-ea"/>
                <a:cs typeface="+mn-cs"/>
              </a:rPr>
              <a:t> b</a:t>
            </a:r>
            <a:r>
              <a:rPr lang="en-US" sz="900" kern="1200" dirty="0">
                <a:solidFill>
                  <a:schemeClr val="tx1"/>
                </a:solidFill>
                <a:effectLst/>
                <a:latin typeface="Segoe UI Light" pitchFamily="34" charset="0"/>
                <a:ea typeface="+mn-ea"/>
                <a:cs typeface="+mn-cs"/>
              </a:rPr>
              <a:t>ots, with</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the capability to take the power</a:t>
            </a:r>
            <a:r>
              <a:rPr lang="en-US" sz="900" kern="1200" baseline="0" dirty="0">
                <a:solidFill>
                  <a:schemeClr val="tx1"/>
                </a:solidFill>
                <a:effectLst/>
                <a:latin typeface="Segoe UI Light" pitchFamily="34" charset="0"/>
                <a:ea typeface="+mn-ea"/>
                <a:cs typeface="+mn-cs"/>
              </a:rPr>
              <a:t> of human conversations, and apply it </a:t>
            </a:r>
            <a:r>
              <a:rPr lang="en-US" sz="900" kern="1200" dirty="0">
                <a:solidFill>
                  <a:schemeClr val="tx1"/>
                </a:solidFill>
                <a:effectLst/>
                <a:latin typeface="Segoe UI Light" pitchFamily="34" charset="0"/>
                <a:ea typeface="+mn-ea"/>
                <a:cs typeface="+mn-cs"/>
              </a:rPr>
              <a:t>to everything.</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a:t>
            </a:r>
            <a:r>
              <a:rPr lang="en-US" sz="900" kern="1200" baseline="0" dirty="0">
                <a:solidFill>
                  <a:schemeClr val="tx1"/>
                </a:solidFill>
                <a:effectLst/>
                <a:latin typeface="Segoe UI Light" pitchFamily="34" charset="0"/>
                <a:ea typeface="+mn-ea"/>
                <a:cs typeface="+mn-cs"/>
              </a:rPr>
              <a:t> imagine a</a:t>
            </a:r>
            <a:r>
              <a:rPr lang="en-US" sz="900" kern="1200" dirty="0">
                <a:solidFill>
                  <a:schemeClr val="tx1"/>
                </a:solidFill>
                <a:effectLst/>
                <a:latin typeface="Segoe UI Light" pitchFamily="34" charset="0"/>
                <a:ea typeface="+mn-ea"/>
                <a:cs typeface="+mn-cs"/>
              </a:rPr>
              <a:t> rich ecosystem of conversations,</a:t>
            </a:r>
            <a:r>
              <a:rPr lang="en-US" sz="900" kern="1200" baseline="0" dirty="0">
                <a:solidFill>
                  <a:schemeClr val="tx1"/>
                </a:solidFill>
                <a:effectLst/>
                <a:latin typeface="Segoe UI Light" pitchFamily="34" charset="0"/>
                <a:ea typeface="+mn-ea"/>
                <a:cs typeface="+mn-cs"/>
              </a:rPr>
              <a:t> ones that include:</a:t>
            </a:r>
            <a:r>
              <a:rPr lang="en-US" sz="900" kern="1200" dirty="0">
                <a:solidFill>
                  <a:schemeClr val="tx1"/>
                </a:solidFill>
                <a:effectLst/>
                <a:latin typeface="Segoe UI Light" pitchFamily="34" charset="0"/>
                <a:ea typeface="+mn-ea"/>
                <a:cs typeface="+mn-cs"/>
              </a:rPr>
              <a:t> people to people, people to your personal digital assistant, people to bots, and even personal digital assistants calling on bots on your behalf.  That's the world that you're going to get to see in the years to come.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1"/>
              </a:gradFill>
              <a:latin typeface="Segoe UI Light"/>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sz="900" kern="1200" dirty="0">
              <a:solidFill>
                <a:schemeClr val="tx1"/>
              </a:solidFill>
              <a:effectLst/>
              <a:latin typeface="Segoe UI Light" pitchFamily="34" charset="0"/>
              <a:ea typeface="+mn-ea"/>
              <a:cs typeface="+mn-cs"/>
            </a:endParaRP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808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Think</a:t>
            </a:r>
            <a:r>
              <a:rPr lang="en-US" sz="900" kern="1200" baseline="0" dirty="0">
                <a:solidFill>
                  <a:schemeClr val="tx1"/>
                </a:solidFill>
                <a:effectLst/>
                <a:latin typeface="Segoe UI Light" pitchFamily="34" charset="0"/>
                <a:ea typeface="+mn-ea"/>
                <a:cs typeface="+mn-cs"/>
              </a:rPr>
              <a:t> of</a:t>
            </a:r>
            <a:r>
              <a:rPr lang="en-US" sz="900" kern="1200" dirty="0">
                <a:solidFill>
                  <a:schemeClr val="tx1"/>
                </a:solidFill>
                <a:effectLst/>
                <a:latin typeface="Segoe UI Light" pitchFamily="34" charset="0"/>
                <a:ea typeface="+mn-ea"/>
                <a:cs typeface="+mn-cs"/>
              </a:rPr>
              <a:t> bots as new applications that you converse with.</a:t>
            </a:r>
            <a:r>
              <a:rPr lang="en-US" sz="900" kern="1200" baseline="0" dirty="0">
                <a:solidFill>
                  <a:schemeClr val="tx1"/>
                </a:solidFill>
                <a:effectLst/>
                <a:latin typeface="Segoe UI Light" pitchFamily="34" charset="0"/>
                <a:ea typeface="+mn-ea"/>
                <a:cs typeface="+mn-cs"/>
              </a:rPr>
              <a:t> Instead of looking through multiple apps, or pages and pages of websites, </a:t>
            </a:r>
            <a:r>
              <a:rPr lang="en-US" sz="900" kern="1200" dirty="0">
                <a:solidFill>
                  <a:schemeClr val="tx1"/>
                </a:solidFill>
                <a:effectLst/>
                <a:latin typeface="Segoe UI Light" pitchFamily="34" charset="0"/>
                <a:ea typeface="+mn-ea"/>
                <a:cs typeface="+mn-cs"/>
              </a:rPr>
              <a:t>you can call on any application as a bot within this conversational canvas.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Bots are the new ‘apps,’ and digital assistants are meta apps or like the new browsers. In</a:t>
            </a:r>
            <a:r>
              <a:rPr lang="en-US" sz="900" kern="1200" baseline="0" dirty="0">
                <a:solidFill>
                  <a:schemeClr val="tx1"/>
                </a:solidFill>
                <a:effectLst/>
                <a:latin typeface="Segoe UI Light" pitchFamily="34" charset="0"/>
                <a:ea typeface="+mn-ea"/>
                <a:cs typeface="+mn-cs"/>
              </a:rPr>
              <a:t> this way,</a:t>
            </a:r>
            <a:r>
              <a:rPr lang="en-US" sz="900" kern="1200" dirty="0">
                <a:solidFill>
                  <a:schemeClr val="tx1"/>
                </a:solidFill>
                <a:effectLst/>
                <a:latin typeface="Segoe UI Light" pitchFamily="34" charset="0"/>
                <a:ea typeface="+mn-ea"/>
                <a:cs typeface="+mn-cs"/>
              </a:rPr>
              <a:t> intelligence is infused into all of your interactions.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1"/>
              </a:gradFill>
              <a:latin typeface="Segoe UI Light"/>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sz="900" kern="1200" dirty="0">
              <a:solidFill>
                <a:schemeClr val="tx1"/>
              </a:solidFill>
              <a:effectLst/>
              <a:latin typeface="Segoe UI Light" pitchFamily="34" charset="0"/>
              <a:ea typeface="+mn-ea"/>
              <a:cs typeface="+mn-cs"/>
            </a:endParaRP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10/6/2016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66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bot is software that is designed to automate the kinds of tasks you would usually do on your own, </a:t>
            </a:r>
          </a:p>
          <a:p>
            <a:endParaRPr lang="en-GB" dirty="0"/>
          </a:p>
          <a:p>
            <a:r>
              <a:rPr lang="en-GB" dirty="0"/>
              <a:t>They</a:t>
            </a:r>
            <a:r>
              <a:rPr lang="en-GB" baseline="0" dirty="0"/>
              <a:t> sit in front of processes/tasks – reservations, scheduling dinner, FAQ, pro-active info, an assistant for a particular task.</a:t>
            </a:r>
          </a:p>
          <a:p>
            <a:endParaRPr lang="en-GB" baseline="0" dirty="0"/>
          </a:p>
          <a:p>
            <a:endParaRPr lang="en-GB" baseline="0" dirty="0"/>
          </a:p>
          <a:p>
            <a:endParaRPr lang="en-GB" dirty="0"/>
          </a:p>
          <a:p>
            <a:r>
              <a:rPr lang="en-GB" dirty="0"/>
              <a:t>The increasingly common form of bots, </a:t>
            </a:r>
            <a:r>
              <a:rPr lang="en-GB" dirty="0" err="1"/>
              <a:t>chatbots</a:t>
            </a:r>
            <a:r>
              <a:rPr lang="en-GB" dirty="0"/>
              <a:t>. They have their own UI (human language). Rather than being hidden behind process and applications, users can start to have conversations with bots directly</a:t>
            </a:r>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2441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4.jpeg"/><Relationship Id="rId1" Type="http://schemas.openxmlformats.org/officeDocument/2006/relationships/slideMaster" Target="../slideMasters/slideMaster15.xml"/><Relationship Id="rId5" Type="http://schemas.openxmlformats.org/officeDocument/2006/relationships/image" Target="../media/image45.png"/><Relationship Id="rId4" Type="http://schemas.openxmlformats.org/officeDocument/2006/relationships/image" Target="../media/image2.emf"/></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6.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7.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8.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9.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Master" Target="../slideMasters/slideMaster15.xml"/><Relationship Id="rId5" Type="http://schemas.openxmlformats.org/officeDocument/2006/relationships/image" Target="../media/image2.emf"/><Relationship Id="rId4" Type="http://schemas.openxmlformats.org/officeDocument/2006/relationships/image" Target="../media/image8.emf"/></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1.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2.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5.jpeg"/><Relationship Id="rId2" Type="http://schemas.openxmlformats.org/officeDocument/2006/relationships/image" Target="../media/image52.jpeg"/><Relationship Id="rId1" Type="http://schemas.openxmlformats.org/officeDocument/2006/relationships/slideMaster" Target="../slideMasters/slideMaster15.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image" Target="../media/image54.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6.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7.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8.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jp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9.jp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8" Type="http://schemas.openxmlformats.org/officeDocument/2006/relationships/hyperlink" Target="http://www.twitter.com/OfficeDev" TargetMode="External"/><Relationship Id="rId3" Type="http://schemas.openxmlformats.org/officeDocument/2006/relationships/image" Target="../media/image76.emf"/><Relationship Id="rId7" Type="http://schemas.openxmlformats.org/officeDocument/2006/relationships/hyperlink" Target="https://www.yammer.com/itpronetwork" TargetMode="External"/><Relationship Id="rId2" Type="http://schemas.openxmlformats.org/officeDocument/2006/relationships/image" Target="../media/image75.emf"/><Relationship Id="rId1" Type="http://schemas.openxmlformats.org/officeDocument/2006/relationships/slideMaster" Target="../slideMasters/slideMaster18.xml"/><Relationship Id="rId6" Type="http://schemas.openxmlformats.org/officeDocument/2006/relationships/hyperlink" Target="https://www.youtube.com/playlist?list=PLWZJrkeLOrbacRLNZE05ZelBLwvyaAQtW" TargetMode="External"/><Relationship Id="rId11" Type="http://schemas.openxmlformats.org/officeDocument/2006/relationships/hyperlink" Target="http://officespdev.uservoice.com/" TargetMode="External"/><Relationship Id="rId5" Type="http://schemas.openxmlformats.org/officeDocument/2006/relationships/image" Target="../media/image78.png"/><Relationship Id="rId10" Type="http://schemas.openxmlformats.org/officeDocument/2006/relationships/hyperlink" Target="http://dev.office.com/podcasts" TargetMode="External"/><Relationship Id="rId4" Type="http://schemas.openxmlformats.org/officeDocument/2006/relationships/image" Target="../media/image77.png"/><Relationship Id="rId9" Type="http://schemas.openxmlformats.org/officeDocument/2006/relationships/hyperlink" Target="http://aka.ms/O365DevShow" TargetMode="Externa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9645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E92D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178805" y="-815990"/>
            <a:ext cx="2875576" cy="602231"/>
          </a:xfrm>
          <a:prstGeom prst="rect">
            <a:avLst/>
          </a:prstGeom>
        </p:spPr>
      </p:pic>
    </p:spTree>
    <p:extLst>
      <p:ext uri="{BB962C8B-B14F-4D97-AF65-F5344CB8AC3E}">
        <p14:creationId xmlns:p14="http://schemas.microsoft.com/office/powerpoint/2010/main" val="110814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E425C"/>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974769" y="-981139"/>
            <a:ext cx="2875576" cy="602231"/>
          </a:xfrm>
          <a:prstGeom prst="rect">
            <a:avLst/>
          </a:prstGeom>
        </p:spPr>
      </p:pic>
    </p:spTree>
    <p:extLst>
      <p:ext uri="{BB962C8B-B14F-4D97-AF65-F5344CB8AC3E}">
        <p14:creationId xmlns:p14="http://schemas.microsoft.com/office/powerpoint/2010/main" val="338687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2748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54221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4633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77489" y="3035624"/>
            <a:ext cx="6608432" cy="890636"/>
          </a:xfrm>
          <a:prstGeom prst="rect">
            <a:avLst/>
          </a:prstGeom>
        </p:spPr>
      </p:pic>
      <p:pic>
        <p:nvPicPr>
          <p:cNvPr id="4" name="Picture 3"/>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2510494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6"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1"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754924" y="5219426"/>
            <a:ext cx="1820248" cy="245303"/>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3024592417"/>
      </p:ext>
    </p:extLst>
  </p:cSld>
  <p:clrMapOvr>
    <a:masterClrMapping/>
  </p:clrMapOvr>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6"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1"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39880" y="5089350"/>
            <a:ext cx="1951749" cy="439101"/>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499821303"/>
      </p:ext>
    </p:extLst>
  </p:cSld>
  <p:clrMapOvr>
    <a:masterClrMapping/>
  </p:clrMapOvr>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8772" y="1912627"/>
            <a:ext cx="6417221" cy="2671356"/>
          </a:xfrm>
          <a:ln w="12700">
            <a:miter lim="400000"/>
          </a:ln>
        </p:spPr>
        <p:txBody>
          <a:bodyPr lIns="0" tIns="0" rIns="0" bIns="0" anchor="ctr">
            <a:normAutofit/>
          </a:bodyPr>
          <a:lstStyle>
            <a:lvl1pPr>
              <a:defRPr lang="en-US" sz="9179"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474021926"/>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lIns="0" tIns="0" rIns="0" bIns="0" anchor="ctr">
            <a:normAutofit/>
          </a:bodyPr>
          <a:lstStyle>
            <a:lvl1pPr>
              <a:defRPr lang="en-US" sz="408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29946240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7948217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5537340"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5537308" cy="4810026"/>
          </a:xfrm>
          <a:ln w="12700">
            <a:miter lim="400000"/>
          </a:ln>
        </p:spPr>
        <p:txBody>
          <a:bodyPr lIns="0" tIns="0" rIns="0" bIns="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91436" lvl="1" indent="-291436">
              <a:lnSpc>
                <a:spcPct val="100000"/>
              </a:lnSpc>
              <a:buFont typeface="Arial" charset="0"/>
              <a:buChar char="•"/>
            </a:pPr>
            <a:r>
              <a:rPr lang="en-US" dirty="0"/>
              <a:t>Second level</a:t>
            </a:r>
          </a:p>
          <a:p>
            <a:pPr marL="590969" lvl="2" indent="-310057">
              <a:lnSpc>
                <a:spcPct val="100000"/>
              </a:lnSpc>
              <a:buFont typeface=".AppleSystemUIFont" charset="0"/>
              <a:buChar char="–"/>
              <a:tabLst/>
            </a:pPr>
            <a:r>
              <a:rPr lang="en-US" dirty="0"/>
              <a:t>Third level</a:t>
            </a:r>
          </a:p>
          <a:p>
            <a:pPr marL="943121" lvl="3" indent="-323818">
              <a:lnSpc>
                <a:spcPct val="100000"/>
              </a:lnSpc>
              <a:buFont typeface="Arial" charset="0"/>
              <a:buChar char="•"/>
              <a:tabLst/>
            </a:pPr>
            <a:r>
              <a:rPr lang="en-US" dirty="0"/>
              <a:t>Fourth level</a:t>
            </a:r>
          </a:p>
          <a:p>
            <a:pPr marL="1266939" lvl="4" indent="-323818">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056438497"/>
      </p:ext>
    </p:extLst>
  </p:cSld>
  <p:clrMapOvr>
    <a:masterClrMapping/>
  </p:clrMapOvr>
  <p:extLst mod="1">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4931" y="51293"/>
            <a:ext cx="5537340" cy="1165754"/>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254963" y="1404572"/>
            <a:ext cx="5537308" cy="4810026"/>
          </a:xfrm>
          <a:ln w="12700">
            <a:miter lim="400000"/>
          </a:ln>
        </p:spPr>
        <p:txBody>
          <a:bodyPr vert="horz" lIns="0" tIns="0" rIns="0" bIns="0" rtlCol="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r>
              <a:rPr lang="en-US" dirty="0"/>
              <a:t>Click to edit Master text styles</a:t>
            </a:r>
          </a:p>
          <a:p>
            <a:pPr marL="291436" lvl="1" indent="-291436">
              <a:buFont typeface="Arial" charset="0"/>
            </a:pPr>
            <a:r>
              <a:rPr lang="en-US" dirty="0"/>
              <a:t>Second level</a:t>
            </a:r>
          </a:p>
          <a:p>
            <a:pPr marL="590969" lvl="2" indent="-310057"/>
            <a:r>
              <a:rPr lang="en-US" dirty="0"/>
              <a:t>Third level</a:t>
            </a:r>
          </a:p>
          <a:p>
            <a:pPr marL="943121" lvl="3" indent="-323818">
              <a:buFont typeface="Arial" charset="0"/>
            </a:pPr>
            <a:r>
              <a:rPr lang="en-US" dirty="0"/>
              <a:t>Fourth level</a:t>
            </a:r>
          </a:p>
          <a:p>
            <a:pPr marL="126693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842081"/>
            <a:ext cx="12452021" cy="181947"/>
          </a:xfrm>
          <a:prstGeom prst="rect">
            <a:avLst/>
          </a:prstGeom>
        </p:spPr>
      </p:pic>
    </p:spTree>
    <p:extLst>
      <p:ext uri="{BB962C8B-B14F-4D97-AF65-F5344CB8AC3E}">
        <p14:creationId xmlns:p14="http://schemas.microsoft.com/office/powerpoint/2010/main" val="26417753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11388702" cy="1165754"/>
          </a:xfrm>
          <a:ln w="12700">
            <a:miter lim="400000"/>
          </a:ln>
        </p:spPr>
        <p:txBody>
          <a:bodyPr lIns="0" tIns="0" rIns="0" bIns="0" anchor="ctr">
            <a:normAutofit/>
          </a:bodyPr>
          <a:lstStyle>
            <a:lvl1pPr>
              <a:defRPr lang="en-US" sz="408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11388669" cy="4810026"/>
          </a:xfrm>
          <a:ln w="12700">
            <a:miter lim="400000"/>
          </a:ln>
        </p:spPr>
        <p:txBody>
          <a:bodyPr lIns="0" tIns="0" rIns="0" bIns="0" anchor="ctr">
            <a:normAutofit/>
          </a:bodyPr>
          <a:lstStyle>
            <a:lvl1pPr>
              <a:defRPr lang="en-US" sz="2040" dirty="0" smtClean="0">
                <a:solidFill>
                  <a:schemeClr val="bg1"/>
                </a:solidFill>
                <a:latin typeface="Menlo" charset="0"/>
                <a:ea typeface="Menlo" charset="0"/>
                <a:cs typeface="Menlo" charset="0"/>
              </a:defRPr>
            </a:lvl1pPr>
            <a:lvl2pPr>
              <a:defRPr lang="en-US" sz="2040" dirty="0" smtClean="0">
                <a:solidFill>
                  <a:schemeClr val="bg1"/>
                </a:solidFill>
                <a:latin typeface="Menlo" charset="0"/>
                <a:ea typeface="Menlo" charset="0"/>
                <a:cs typeface="Menlo" charset="0"/>
              </a:defRPr>
            </a:lvl2pPr>
            <a:lvl3pPr>
              <a:defRPr lang="en-US" sz="2040" dirty="0" smtClean="0">
                <a:solidFill>
                  <a:schemeClr val="bg1"/>
                </a:solidFill>
                <a:latin typeface="Menlo" charset="0"/>
                <a:ea typeface="Menlo" charset="0"/>
                <a:cs typeface="Menlo" charset="0"/>
              </a:defRPr>
            </a:lvl3pPr>
            <a:lvl4pPr>
              <a:defRPr lang="en-US" sz="2040" dirty="0" smtClean="0">
                <a:solidFill>
                  <a:schemeClr val="bg1"/>
                </a:solidFill>
                <a:latin typeface="Menlo" charset="0"/>
                <a:ea typeface="Menlo" charset="0"/>
                <a:cs typeface="Menlo" charset="0"/>
              </a:defRPr>
            </a:lvl4pPr>
            <a:lvl5pPr>
              <a:defRPr lang="en-US" sz="204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91436" lvl="1" indent="-291436">
              <a:lnSpc>
                <a:spcPct val="100000"/>
              </a:lnSpc>
              <a:buFont typeface="Arial" charset="0"/>
              <a:buChar char="•"/>
            </a:pPr>
            <a:r>
              <a:rPr lang="en-US" dirty="0"/>
              <a:t>Second level</a:t>
            </a:r>
          </a:p>
          <a:p>
            <a:pPr marL="590969" lvl="2" indent="-310057">
              <a:lnSpc>
                <a:spcPct val="100000"/>
              </a:lnSpc>
              <a:buFont typeface=".AppleSystemUIFont" charset="0"/>
              <a:buChar char="–"/>
              <a:tabLst/>
            </a:pPr>
            <a:r>
              <a:rPr lang="en-US" dirty="0"/>
              <a:t>Third level</a:t>
            </a:r>
          </a:p>
          <a:p>
            <a:pPr marL="943121" lvl="3" indent="-323818">
              <a:lnSpc>
                <a:spcPct val="100000"/>
              </a:lnSpc>
              <a:buFont typeface="Arial" charset="0"/>
              <a:buChar char="•"/>
              <a:tabLst/>
            </a:pPr>
            <a:r>
              <a:rPr lang="en-US" dirty="0"/>
              <a:t>Fourth level</a:t>
            </a:r>
          </a:p>
          <a:p>
            <a:pPr marL="1266939" lvl="4" indent="-323818">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529275492"/>
      </p:ext>
    </p:extLst>
  </p:cSld>
  <p:clrMapOvr>
    <a:masterClrMapping/>
  </p:clrMapOvr>
  <p:extLst mod="1">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0159407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4081575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6663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9369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26637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23749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4527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2631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935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9751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092675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5126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076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04991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244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3975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232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5367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868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35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6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8353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38255805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592855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7265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3143774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701137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64053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50440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0824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7719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8259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6170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9252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698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7499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6468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2587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655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6676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3871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3284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58697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846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2784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3662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95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99225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04313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2105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8" y="2308555"/>
            <a:ext cx="11887200" cy="2289858"/>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
        <p:nvSpPr>
          <p:cNvPr id="11" name="TextBox 10"/>
          <p:cNvSpPr txBox="1"/>
          <p:nvPr userDrawn="1"/>
        </p:nvSpPr>
        <p:spPr bwMode="black">
          <a:xfrm>
            <a:off x="293688" y="5776606"/>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10309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609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9414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4649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8252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4573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985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958809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4089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8946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590818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139884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28084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091743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23615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0597118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218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23126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5748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365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2632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477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1097489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85045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31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311028529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70516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0476180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6600864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0856884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10/6/2016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25853657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10/6/2016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66513409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10/6/2016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929417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10/6/2016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1478002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763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05250071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7300547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2059744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2374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305600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505050"/>
                    </a:gs>
                    <a:gs pos="43000">
                      <a:srgbClr val="505050"/>
                    </a:gs>
                  </a:gsLst>
                  <a:lin ang="5400000" scaled="1"/>
                </a:gradFill>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505050"/>
                    </a:gs>
                    <a:gs pos="43000">
                      <a:srgbClr val="505050"/>
                    </a:gs>
                  </a:gsLst>
                  <a:lin ang="5400000" scaled="1"/>
                </a:gradFill>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451864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32579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9188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16912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103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174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59970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92276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21190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1777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2109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421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82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8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478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55747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2205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874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2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785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97797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020486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809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599" baseline="0">
                <a:solidFill>
                  <a:schemeClr val="accent3">
                    <a:lumMod val="50000"/>
                  </a:schemeClr>
                </a:solidFill>
              </a:defRPr>
            </a:lvl1pPr>
          </a:lstStyle>
          <a:p>
            <a:r>
              <a:rPr lang="en-US" dirty="0"/>
              <a:t>50/50 photo layout</a:t>
            </a:r>
          </a:p>
        </p:txBody>
      </p:sp>
      <p:sp>
        <p:nvSpPr>
          <p:cNvPr id="4" name="Picture Placeholder 3"/>
          <p:cNvSpPr>
            <a:spLocks noGrp="1"/>
          </p:cNvSpPr>
          <p:nvPr>
            <p:ph type="pic" sz="quarter" idx="10"/>
          </p:nvPr>
        </p:nvSpPr>
        <p:spPr>
          <a:xfrm>
            <a:off x="1" y="-20639"/>
            <a:ext cx="6240463"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9482731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439865"/>
            <a:ext cx="11887200" cy="2025042"/>
          </a:xfrm>
        </p:spPr>
        <p:txBody>
          <a:bodyPr/>
          <a:lstStyle>
            <a:lvl1pPr marL="0" indent="0">
              <a:buNone/>
              <a:defRPr lang="en-US" sz="3996" b="0" kern="1200" spc="0" baseline="0" dirty="0" smtClean="0">
                <a:gradFill>
                  <a:gsLst>
                    <a:gs pos="1250">
                      <a:schemeClr val="accent2"/>
                    </a:gs>
                    <a:gs pos="100000">
                      <a:schemeClr val="accent2"/>
                    </a:gs>
                  </a:gsLst>
                  <a:lin ang="5400000" scaled="0"/>
                </a:gradFill>
                <a:latin typeface="+mj-lt"/>
                <a:ea typeface="+mn-ea"/>
                <a:cs typeface="+mn-cs"/>
              </a:defRPr>
            </a:lvl1pPr>
            <a:lvl2pPr marL="0" indent="0">
              <a:buFontTx/>
              <a:buNone/>
              <a:defRPr sz="2000"/>
            </a:lvl2pPr>
            <a:lvl3pPr marL="337845" indent="-168128">
              <a:buFont typeface="Arial" pitchFamily="34" charset="0"/>
              <a:buChar char="•"/>
              <a:tabLst>
                <a:tab pos="337845" algn="l"/>
              </a:tabLst>
              <a:defRPr/>
            </a:lvl3pPr>
            <a:lvl4pPr marL="518663" indent="-180819">
              <a:buFont typeface="Arial" pitchFamily="34" charset="0"/>
              <a:buChar char="•"/>
              <a:defRPr/>
            </a:lvl4pPr>
            <a:lvl5pPr marL="631277" indent="-112616">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119583" y="6482892"/>
            <a:ext cx="4197310" cy="372394"/>
          </a:xfrm>
          <a:prstGeom prst="rect">
            <a:avLst/>
          </a:prstGeom>
        </p:spPr>
        <p:txBody>
          <a:bodyPr/>
          <a:lstStyle/>
          <a:p>
            <a:pPr defTabSz="932060"/>
            <a:r>
              <a:rPr lang="en-US">
                <a:solidFill>
                  <a:srgbClr val="292929"/>
                </a:solidFill>
              </a:rPr>
              <a:t>Microsoft Confidential</a:t>
            </a:r>
            <a:endParaRPr lang="en-US" dirty="0">
              <a:solidFill>
                <a:srgbClr val="292929"/>
              </a:solidFill>
            </a:endParaRPr>
          </a:p>
        </p:txBody>
      </p:sp>
      <p:sp>
        <p:nvSpPr>
          <p:cNvPr id="4" name="Slide Number Placeholder 3"/>
          <p:cNvSpPr>
            <a:spLocks noGrp="1"/>
          </p:cNvSpPr>
          <p:nvPr>
            <p:ph type="sldNum" sz="quarter" idx="12"/>
          </p:nvPr>
        </p:nvSpPr>
        <p:spPr>
          <a:xfrm>
            <a:off x="1090711" y="6727477"/>
            <a:ext cx="554070" cy="156952"/>
          </a:xfrm>
          <a:prstGeom prst="rect">
            <a:avLst/>
          </a:prstGeom>
        </p:spPr>
        <p:txBody>
          <a:bodyPr/>
          <a:lstStyle/>
          <a:p>
            <a:pPr defTabSz="932060"/>
            <a:fld id="{25B1B22E-D3C8-4129-8E85-2E5037E3E69B}" type="slidenum">
              <a:rPr lang="en-US" smtClean="0">
                <a:solidFill>
                  <a:srgbClr val="505050"/>
                </a:solidFill>
              </a:rPr>
              <a:pPr defTabSz="932060"/>
              <a:t>‹#›</a:t>
            </a:fld>
            <a:endParaRPr lang="en-US" dirty="0">
              <a:solidFill>
                <a:srgbClr val="505050"/>
              </a:solidFill>
            </a:endParaRPr>
          </a:p>
        </p:txBody>
      </p:sp>
    </p:spTree>
    <p:extLst>
      <p:ext uri="{BB962C8B-B14F-4D97-AF65-F5344CB8AC3E}">
        <p14:creationId xmlns:p14="http://schemas.microsoft.com/office/powerpoint/2010/main" val="17130862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090711" y="6724338"/>
            <a:ext cx="554070" cy="160091"/>
          </a:xfrm>
          <a:prstGeom prst="rect">
            <a:avLst/>
          </a:prstGeom>
        </p:spPr>
        <p:txBody>
          <a:bodyPr/>
          <a:lstStyle/>
          <a:p>
            <a:pPr defTabSz="1242068">
              <a:defRPr/>
            </a:pPr>
            <a:fld id="{71F47D9D-8D60-4698-A495-89D102E182A2}" type="slidenum">
              <a:rPr lang="en-US" sz="1020" smtClean="0">
                <a:solidFill>
                  <a:srgbClr val="505050"/>
                </a:solidFill>
              </a:rPr>
              <a:pPr defTabSz="1242068">
                <a:defRPr/>
              </a:pPr>
              <a:t>‹#›</a:t>
            </a:fld>
            <a:endParaRPr lang="en-US" sz="1020" dirty="0">
              <a:solidFill>
                <a:srgbClr val="505050"/>
              </a:solidFill>
            </a:endParaRPr>
          </a:p>
        </p:txBody>
      </p:sp>
    </p:spTree>
    <p:extLst>
      <p:ext uri="{BB962C8B-B14F-4D97-AF65-F5344CB8AC3E}">
        <p14:creationId xmlns:p14="http://schemas.microsoft.com/office/powerpoint/2010/main" val="1146060011"/>
      </p:ext>
    </p:extLst>
  </p:cSld>
  <p:clrMapOvr>
    <a:masterClrMapping/>
  </p:clrMapOvr>
  <p:transition spd="slow">
    <p:push/>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Developer Code Layout">
    <p:bg>
      <p:bgPr>
        <a:solidFill>
          <a:schemeClr val="accent6">
            <a:lumMod val="90000"/>
            <a:lumOff val="10000"/>
          </a:schemeClr>
        </a:solidFill>
        <a:effectLst/>
      </p:bgPr>
    </p:bg>
    <p:spTree>
      <p:nvGrpSpPr>
        <p:cNvPr id="1" name=""/>
        <p:cNvGrpSpPr/>
        <p:nvPr/>
      </p:nvGrpSpPr>
      <p:grpSpPr>
        <a:xfrm>
          <a:off x="0" y="0"/>
          <a:ext cx="0" cy="0"/>
          <a:chOff x="0" y="0"/>
          <a:chExt cx="0" cy="0"/>
        </a:xfrm>
      </p:grpSpPr>
      <p:sp>
        <p:nvSpPr>
          <p:cNvPr id="3" name="Rectangle 2"/>
          <p:cNvSpPr/>
          <p:nvPr userDrawn="1"/>
        </p:nvSpPr>
        <p:spPr bwMode="hidden">
          <a:xfrm>
            <a:off x="1" y="754096"/>
            <a:ext cx="12436475" cy="624043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2" tIns="46612" rIns="46612" bIns="46612" numCol="1" spcCol="0" rtlCol="0" fromWordArt="0" anchor="ctr" anchorCtr="0" forceAA="0" compatLnSpc="1">
            <a:prstTxWarp prst="textNoShape">
              <a:avLst/>
            </a:prstTxWarp>
            <a:noAutofit/>
          </a:bodyPr>
          <a:lstStyle/>
          <a:p>
            <a:pPr algn="ctr" defTabSz="931756" fontAlgn="base">
              <a:spcBef>
                <a:spcPct val="0"/>
              </a:spcBef>
              <a:spcAft>
                <a:spcPct val="0"/>
              </a:spcAft>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userDrawn="1"/>
        </p:nvSpPr>
        <p:spPr>
          <a:xfrm>
            <a:off x="0" y="63091"/>
            <a:ext cx="12436475" cy="696781"/>
          </a:xfrm>
          <a:prstGeom prst="rect">
            <a:avLst/>
          </a:prstGeom>
          <a:solidFill>
            <a:schemeClr val="tx1"/>
          </a:solidFill>
        </p:spPr>
        <p:txBody>
          <a:bodyPr wrap="square" lIns="186441" tIns="149154" rIns="186441" bIns="149154" rtlCol="0" anchor="ctr">
            <a:spAutoFit/>
          </a:bodyPr>
          <a:lstStyle/>
          <a:p>
            <a:pPr defTabSz="932060">
              <a:lnSpc>
                <a:spcPct val="90000"/>
              </a:lnSpc>
              <a:spcAft>
                <a:spcPts val="612"/>
              </a:spcAft>
              <a:defRPr/>
            </a:pPr>
            <a:endParaRPr lang="en-US" sz="28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8614598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153893" y="6712278"/>
            <a:ext cx="3939244" cy="188342"/>
          </a:xfrm>
          <a:prstGeom prst="rect">
            <a:avLst/>
          </a:prstGeom>
        </p:spPr>
        <p:txBody>
          <a:bodyPr/>
          <a:lstStyle/>
          <a:p>
            <a:pPr defTabSz="932472"/>
            <a:r>
              <a:rPr lang="en-US">
                <a:solidFill>
                  <a:srgbClr val="292929"/>
                </a:solidFill>
              </a:rPr>
              <a:t>Microsoft Confidential</a:t>
            </a:r>
            <a:endParaRPr lang="en-US" dirty="0">
              <a:solidFill>
                <a:srgbClr val="292929"/>
              </a:solidFill>
            </a:endParaRPr>
          </a:p>
        </p:txBody>
      </p:sp>
      <p:sp>
        <p:nvSpPr>
          <p:cNvPr id="3" name="Picture Placeholder 2"/>
          <p:cNvSpPr>
            <a:spLocks noGrp="1"/>
          </p:cNvSpPr>
          <p:nvPr>
            <p:ph type="pic" sz="quarter" idx="11"/>
          </p:nvPr>
        </p:nvSpPr>
        <p:spPr>
          <a:xfrm>
            <a:off x="0" y="0"/>
            <a:ext cx="12436475" cy="738664"/>
          </a:xfrm>
        </p:spPr>
        <p:txBody>
          <a:bodyPr/>
          <a:lstStyle/>
          <a:p>
            <a:endParaRPr lang="en-US"/>
          </a:p>
        </p:txBody>
      </p:sp>
      <p:sp>
        <p:nvSpPr>
          <p:cNvPr id="4" name="Title 1"/>
          <p:cNvSpPr>
            <a:spLocks noGrp="1"/>
          </p:cNvSpPr>
          <p:nvPr>
            <p:ph type="title"/>
          </p:nvPr>
        </p:nvSpPr>
        <p:spPr>
          <a:xfrm>
            <a:off x="529666" y="233166"/>
            <a:ext cx="11375536" cy="621531"/>
          </a:xfrm>
        </p:spPr>
        <p:txBody>
          <a:bodyPr/>
          <a:lstStyle/>
          <a:p>
            <a:r>
              <a:rPr lang="en-US"/>
              <a:t>Click to edit Master title style</a:t>
            </a:r>
          </a:p>
        </p:txBody>
      </p:sp>
    </p:spTree>
    <p:extLst>
      <p:ext uri="{BB962C8B-B14F-4D97-AF65-F5344CB8AC3E}">
        <p14:creationId xmlns:p14="http://schemas.microsoft.com/office/powerpoint/2010/main" val="162894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5" y="1262905"/>
            <a:ext cx="12436475" cy="490588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9867" tIns="34933" rIns="69867" bIns="34933" numCol="1" rtlCol="0" anchor="ctr" anchorCtr="0" compatLnSpc="1">
            <a:prstTxWarp prst="textNoShape">
              <a:avLst/>
            </a:prstTxWarp>
          </a:bodyPr>
          <a:lstStyle/>
          <a:p>
            <a:pPr defTabSz="698386"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7" name="Slide Number Placeholder 3"/>
          <p:cNvSpPr>
            <a:spLocks noGrp="1"/>
          </p:cNvSpPr>
          <p:nvPr>
            <p:ph type="sldNum" sz="quarter" idx="4"/>
          </p:nvPr>
        </p:nvSpPr>
        <p:spPr>
          <a:xfrm>
            <a:off x="1090711" y="6764362"/>
            <a:ext cx="554070" cy="120069"/>
          </a:xfrm>
          <a:prstGeom prst="rect">
            <a:avLst/>
          </a:prstGeom>
        </p:spPr>
        <p:txBody>
          <a:bodyPr vert="horz" wrap="square" lIns="0" tIns="0" rIns="0" bIns="0" rtlCol="0" anchor="b" anchorCtr="0">
            <a:spAutoFit/>
          </a:bodyPr>
          <a:lstStyle>
            <a:lvl1pPr algn="l">
              <a:defRPr lang="en-US" sz="918" kern="1200" smtClean="0">
                <a:gradFill>
                  <a:gsLst>
                    <a:gs pos="73333">
                      <a:srgbClr val="808080"/>
                    </a:gs>
                    <a:gs pos="38000">
                      <a:srgbClr val="808080"/>
                    </a:gs>
                  </a:gsLst>
                  <a:lin ang="5400000" scaled="0"/>
                </a:gradFill>
                <a:latin typeface="+mn-lt"/>
                <a:ea typeface="+mn-ea"/>
                <a:cs typeface="+mn-cs"/>
              </a:defRPr>
            </a:lvl1pPr>
          </a:lstStyle>
          <a:p>
            <a:pPr defTabSz="930981"/>
            <a:fld id="{71F47D9D-8D60-4698-A495-89D102E182A2}" type="slidenum">
              <a:rPr lang="en-GB" sz="765" smtClean="0"/>
              <a:pPr defTabSz="930981"/>
              <a:t>‹#›</a:t>
            </a:fld>
            <a:endParaRPr lang="en-GB" sz="765" dirty="0"/>
          </a:p>
        </p:txBody>
      </p:sp>
    </p:spTree>
    <p:extLst>
      <p:ext uri="{BB962C8B-B14F-4D97-AF65-F5344CB8AC3E}">
        <p14:creationId xmlns:p14="http://schemas.microsoft.com/office/powerpoint/2010/main" val="478231746"/>
      </p:ext>
    </p:extLst>
  </p:cSld>
  <p:clrMapOvr>
    <a:masterClrMapping/>
  </p:clrMapOvr>
  <p:transition spd="slow">
    <p:push/>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2" y="6294507"/>
            <a:ext cx="10974388" cy="403157"/>
          </a:xfrm>
          <a:prstGeom prst="rect">
            <a:avLst/>
          </a:prstGeom>
          <a:noFill/>
          <a:ln w="12700">
            <a:noFill/>
            <a:miter lim="800000"/>
            <a:headEnd type="none" w="sm" len="sm"/>
            <a:tailEnd type="none" w="sm" len="sm"/>
          </a:ln>
          <a:effectLst/>
        </p:spPr>
        <p:txBody>
          <a:bodyPr vert="horz" wrap="square" lIns="182836" tIns="146268" rIns="182836" bIns="146268" numCol="1" anchor="t" anchorCtr="0" compatLnSpc="1">
            <a:prstTxWarp prst="textNoShape">
              <a:avLst/>
            </a:prstTxWarp>
            <a:spAutoFit/>
          </a:bodyPr>
          <a:lstStyle/>
          <a:p>
            <a:pPr defTabSz="93202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182574246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93071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1421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201"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880538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872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5902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90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398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769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508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374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801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73912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22480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4000"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09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71597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123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0059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89267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29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99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8"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69892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8"/>
            <a:ext cx="11887198"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22117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199"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8221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4285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107666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1640311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323463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20977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23382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27769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115011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03269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2363993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92798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177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61870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3595883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910792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654675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52555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7163673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30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4111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93996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76154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1449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163431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45590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139241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7145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9" y="0"/>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9" y="2963861"/>
            <a:ext cx="5486399" cy="1066800"/>
          </a:xfrm>
        </p:spPr>
        <p:txBody>
          <a:bodyPr lIns="182880" anchor="ctr">
            <a:noAutofit/>
          </a:bodyPr>
          <a:lstStyle>
            <a:lvl1pPr marL="0" indent="0">
              <a:buNone/>
              <a:defRPr sz="5399">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2425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9" y="3040064"/>
            <a:ext cx="4572195" cy="914399"/>
          </a:xfrm>
        </p:spPr>
        <p:txBody>
          <a:bodyPr lIns="182880" rIns="91440" anchor="ctr">
            <a:noAutofit/>
          </a:bodyPr>
          <a:lstStyle>
            <a:lvl1pPr marL="0" indent="0">
              <a:buNone/>
              <a:defRPr sz="5399">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3" y="0"/>
            <a:ext cx="7575504"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04718469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454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45941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29612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61904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6321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00642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8334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420152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277048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05247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00208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94338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
        <p:nvSpPr>
          <p:cNvPr id="10" name="TextBox 9"/>
          <p:cNvSpPr txBox="1"/>
          <p:nvPr userDrawn="1"/>
        </p:nvSpPr>
        <p:spPr>
          <a:xfrm>
            <a:off x="169600" y="2119163"/>
            <a:ext cx="6536843" cy="1899209"/>
          </a:xfrm>
          <a:prstGeom prst="rect">
            <a:avLst/>
          </a:prstGeom>
          <a:noFill/>
        </p:spPr>
        <p:txBody>
          <a:bodyPr wrap="none" lIns="182854" tIns="146283" rIns="182854" bIns="146283" rtlCol="0">
            <a:spAutoFit/>
          </a:bodyPr>
          <a:lstStyle/>
          <a:p>
            <a:pPr>
              <a:lnSpc>
                <a:spcPct val="90000"/>
              </a:lnSpc>
              <a:spcAft>
                <a:spcPts val="600"/>
              </a:spcAft>
            </a:pPr>
            <a:r>
              <a:rPr lang="en-US" sz="5399" b="0" dirty="0">
                <a:gradFill>
                  <a:gsLst>
                    <a:gs pos="2917">
                      <a:schemeClr val="tx1"/>
                    </a:gs>
                    <a:gs pos="30000">
                      <a:schemeClr val="tx1"/>
                    </a:gs>
                  </a:gsLst>
                  <a:lin ang="5400000" scaled="0"/>
                </a:gradFill>
                <a:latin typeface="+mj-lt"/>
              </a:rPr>
              <a:t>Your transformation;</a:t>
            </a:r>
          </a:p>
          <a:p>
            <a:pPr marL="0" algn="l" defTabSz="932563" rtl="0" eaLnBrk="1" latinLnBrk="0" hangingPunct="1">
              <a:lnSpc>
                <a:spcPct val="90000"/>
              </a:lnSpc>
              <a:spcAft>
                <a:spcPts val="600"/>
              </a:spcAft>
            </a:pPr>
            <a:r>
              <a:rPr lang="en-US" sz="5399" b="0" kern="1200" dirty="0">
                <a:gradFill>
                  <a:gsLst>
                    <a:gs pos="2917">
                      <a:schemeClr val="tx1"/>
                    </a:gs>
                    <a:gs pos="30000">
                      <a:schemeClr val="tx1"/>
                    </a:gs>
                  </a:gsLst>
                  <a:lin ang="5400000" scaled="0"/>
                </a:gradFill>
                <a:latin typeface="+mj-lt"/>
                <a:ea typeface="+mn-ea"/>
                <a:cs typeface="+mn-cs"/>
              </a:rPr>
              <a:t>Microsoft’s ambitions</a:t>
            </a:r>
          </a:p>
        </p:txBody>
      </p:sp>
    </p:spTree>
    <p:extLst>
      <p:ext uri="{BB962C8B-B14F-4D97-AF65-F5344CB8AC3E}">
        <p14:creationId xmlns:p14="http://schemas.microsoft.com/office/powerpoint/2010/main" val="210000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2383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12476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63481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47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email">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952174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72953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0548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976282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405015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094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890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28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90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483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7279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2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290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238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414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12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645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9455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5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662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3294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629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84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23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71949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2406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789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357618047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1"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294" spc="-147"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1" y="4600825"/>
            <a:ext cx="10640948" cy="1609848"/>
          </a:xfrm>
        </p:spPr>
        <p:txBody>
          <a:bodyPr tIns="109728" bIns="109728">
            <a:noAutofit/>
          </a:bodyPr>
          <a:lstStyle>
            <a:lvl1pPr marL="0" indent="0">
              <a:spcBef>
                <a:spcPts val="0"/>
              </a:spcBef>
              <a:buNone/>
              <a:defRPr sz="3137" spc="-49" baseline="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255987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1" y="6243237"/>
            <a:ext cx="1280160" cy="27449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6194255"/>
            <a:ext cx="1463409" cy="320845"/>
          </a:xfrm>
          <a:prstGeom prst="rect">
            <a:avLst/>
          </a:prstGeom>
        </p:spPr>
      </p:pic>
    </p:spTree>
    <p:extLst>
      <p:ext uri="{BB962C8B-B14F-4D97-AF65-F5344CB8AC3E}">
        <p14:creationId xmlns:p14="http://schemas.microsoft.com/office/powerpoint/2010/main" val="3962974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a:t>Click to edit Master title style</a:t>
            </a:r>
          </a:p>
        </p:txBody>
      </p:sp>
    </p:spTree>
    <p:extLst>
      <p:ext uri="{BB962C8B-B14F-4D97-AF65-F5344CB8AC3E}">
        <p14:creationId xmlns:p14="http://schemas.microsoft.com/office/powerpoint/2010/main" val="303452905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364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5137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263" t="26398" r="25505" b="16876"/>
          <a:stretch/>
        </p:blipFill>
        <p:spPr>
          <a:xfrm>
            <a:off x="318" y="-318"/>
            <a:ext cx="12435840" cy="6995160"/>
          </a:xfrm>
          <a:prstGeom prst="rect">
            <a:avLst/>
          </a:prstGeom>
        </p:spPr>
      </p:pic>
      <p:sp>
        <p:nvSpPr>
          <p:cNvPr id="3" name="Rectangle 2"/>
          <p:cNvSpPr/>
          <p:nvPr userDrawn="1"/>
        </p:nvSpPr>
        <p:spPr bwMode="auto">
          <a:xfrm>
            <a:off x="2" y="1"/>
            <a:ext cx="12436474" cy="6995517"/>
          </a:xfrm>
          <a:prstGeom prst="rect">
            <a:avLst/>
          </a:prstGeom>
          <a:solidFill>
            <a:srgbClr val="0078D7">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628719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5" name="Windows 10"/>
          <p:cNvSpPr>
            <a:spLocks noChangeAspect="1" noEditPoints="1"/>
          </p:cNvSpPr>
          <p:nvPr userDrawn="1"/>
        </p:nvSpPr>
        <p:spPr bwMode="auto">
          <a:xfrm>
            <a:off x="3804501" y="3074727"/>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2564651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t="2324" b="1341"/>
          <a:stretch/>
        </p:blipFill>
        <p:spPr>
          <a:xfrm>
            <a:off x="-1" y="49962"/>
            <a:ext cx="12436476" cy="6994525"/>
          </a:xfrm>
          <a:prstGeom prst="rect">
            <a:avLst/>
          </a:prstGeom>
        </p:spPr>
      </p:pic>
      <p:sp>
        <p:nvSpPr>
          <p:cNvPr id="3" name="Date Placeholder 2"/>
          <p:cNvSpPr>
            <a:spLocks noGrp="1"/>
          </p:cNvSpPr>
          <p:nvPr>
            <p:ph type="dt" sz="half" idx="10"/>
          </p:nvPr>
        </p:nvSpPr>
        <p:spPr>
          <a:xfrm>
            <a:off x="855663" y="6483350"/>
            <a:ext cx="2797175" cy="371475"/>
          </a:xfrm>
          <a:prstGeom prst="rect">
            <a:avLst/>
          </a:prstGeom>
        </p:spPr>
        <p:txBody>
          <a:bodyPr/>
          <a:lstStyle/>
          <a:p>
            <a:endParaRPr lang="en-US">
              <a:solidFill>
                <a:srgbClr val="505050">
                  <a:tint val="75000"/>
                </a:srgbClr>
              </a:solidFill>
            </a:endParaRPr>
          </a:p>
        </p:txBody>
      </p:sp>
      <p:sp>
        <p:nvSpPr>
          <p:cNvPr id="4" name="Footer Placeholder 3"/>
          <p:cNvSpPr>
            <a:spLocks noGrp="1"/>
          </p:cNvSpPr>
          <p:nvPr>
            <p:ph type="ftr" sz="quarter" idx="11"/>
          </p:nvPr>
        </p:nvSpPr>
        <p:spPr>
          <a:xfrm>
            <a:off x="4119564" y="6483350"/>
            <a:ext cx="4197350" cy="371475"/>
          </a:xfrm>
          <a:prstGeom prst="rect">
            <a:avLst/>
          </a:prstGeom>
        </p:spPr>
        <p:txBody>
          <a:bodyPr/>
          <a:lstStyle/>
          <a:p>
            <a:endParaRPr lang="en-US" dirty="0">
              <a:solidFill>
                <a:srgbClr val="505050">
                  <a:tint val="75000"/>
                </a:srgbClr>
              </a:solidFill>
            </a:endParaRPr>
          </a:p>
        </p:txBody>
      </p:sp>
      <p:sp>
        <p:nvSpPr>
          <p:cNvPr id="5" name="Slide Number Placeholder 4"/>
          <p:cNvSpPr>
            <a:spLocks noGrp="1"/>
          </p:cNvSpPr>
          <p:nvPr>
            <p:ph type="sldNum" sz="quarter" idx="12"/>
          </p:nvPr>
        </p:nvSpPr>
        <p:spPr>
          <a:xfrm>
            <a:off x="8783639" y="6483350"/>
            <a:ext cx="2797175" cy="371475"/>
          </a:xfrm>
          <a:prstGeom prst="rect">
            <a:avLst/>
          </a:prstGeom>
        </p:spPr>
        <p:txBody>
          <a:bodyPr/>
          <a:lstStyle/>
          <a:p>
            <a:fld id="{1C325964-BC94-4D52-B890-9BEA0AC00F4F}"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605630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33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71931" y="412273"/>
            <a:ext cx="6883589" cy="516830"/>
          </a:xfrm>
          <a:noFill/>
        </p:spPr>
        <p:txBody>
          <a:bodyPr wrap="square" lIns="91440" rtlCol="0">
            <a:spAutoFit/>
          </a:bodyPr>
          <a:lstStyle>
            <a:lvl1pPr>
              <a:defRPr lang="en-US" sz="1800" kern="0" spc="-50" baseline="0" dirty="0" smtClean="0">
                <a:gradFill>
                  <a:gsLst>
                    <a:gs pos="2655">
                      <a:srgbClr val="0078D7"/>
                    </a:gs>
                    <a:gs pos="29204">
                      <a:srgbClr val="0078D7"/>
                    </a:gs>
                  </a:gsLst>
                  <a:lin ang="5400000" scaled="0"/>
                </a:gradFill>
                <a:latin typeface="+mn-lt"/>
                <a:cs typeface="Segoe UI" panose="020B0502040204020203" pitchFamily="34" charset="0"/>
              </a:defRPr>
            </a:lvl1pPr>
          </a:lstStyle>
          <a:p>
            <a:pPr lvl="0">
              <a:lnSpc>
                <a:spcPct val="114000"/>
              </a:lnSpc>
              <a:spcAft>
                <a:spcPts val="600"/>
              </a:spcAft>
            </a:pPr>
            <a:r>
              <a:rPr lang="en-US" dirty="0"/>
              <a:t>Click to edit Master text styles</a:t>
            </a:r>
          </a:p>
        </p:txBody>
      </p:sp>
      <p:sp>
        <p:nvSpPr>
          <p:cNvPr id="7" name="Title 6"/>
          <p:cNvSpPr>
            <a:spLocks noGrp="1"/>
          </p:cNvSpPr>
          <p:nvPr>
            <p:ph type="title"/>
          </p:nvPr>
        </p:nvSpPr>
        <p:spPr>
          <a:xfrm>
            <a:off x="371931" y="998903"/>
            <a:ext cx="11705832" cy="536775"/>
          </a:xfrm>
          <a:noFill/>
        </p:spPr>
        <p:txBody>
          <a:bodyPr wrap="square" lIns="91440" tIns="0" rIns="182880" bIns="0" rtlCol="0">
            <a:spAutoFit/>
          </a:bodyPr>
          <a:lstStyle>
            <a:lvl1pPr>
              <a:defRPr lang="en-US" sz="3600" kern="0" spc="-100" dirty="0">
                <a:gradFill>
                  <a:gsLst>
                    <a:gs pos="77778">
                      <a:srgbClr val="0078D7"/>
                    </a:gs>
                    <a:gs pos="54630">
                      <a:srgbClr val="0078D7"/>
                    </a:gs>
                  </a:gsLst>
                  <a:lin ang="5400000" scaled="0"/>
                </a:gradFill>
                <a:latin typeface="+mn-lt"/>
                <a:ea typeface="+mn-ea"/>
                <a:cs typeface="Segoe UI" panose="020B0502040204020203" pitchFamily="34" charset="0"/>
              </a:defRPr>
            </a:lvl1pPr>
          </a:lstStyle>
          <a:p>
            <a:pPr marL="0" lvl="0">
              <a:lnSpc>
                <a:spcPct val="95000"/>
              </a:lnSpc>
            </a:pPr>
            <a:r>
              <a:rPr lang="en-US" dirty="0"/>
              <a:t>Click to edit Master title style</a:t>
            </a:r>
          </a:p>
        </p:txBody>
      </p:sp>
      <p:sp>
        <p:nvSpPr>
          <p:cNvPr id="2" name="Slide Number Placeholder 1"/>
          <p:cNvSpPr>
            <a:spLocks noGrp="1"/>
          </p:cNvSpPr>
          <p:nvPr>
            <p:ph type="sldNum" sz="quarter" idx="10"/>
          </p:nvPr>
        </p:nvSpPr>
        <p:spPr>
          <a:xfrm>
            <a:off x="11755686" y="6540639"/>
            <a:ext cx="680790" cy="372394"/>
          </a:xfrm>
          <a:prstGeom prst="rect">
            <a:avLst/>
          </a:prstGeom>
        </p:spPr>
        <p:txBody>
          <a:bodyPr rIns="182880"/>
          <a:lstStyle>
            <a:lvl1pPr>
              <a:defRPr sz="900">
                <a:solidFill>
                  <a:srgbClr val="A5A5A5"/>
                </a:solidFill>
              </a:defRPr>
            </a:lvl1pPr>
          </a:lstStyle>
          <a:p>
            <a:fld id="{B34F68F0-1D97-479E-8476-1F6D336BF15A}" type="slidenum">
              <a:rPr lang="en-US" smtClean="0"/>
              <a:pPr/>
              <a:t>‹#›</a:t>
            </a:fld>
            <a:endParaRPr lang="en-US" dirty="0"/>
          </a:p>
        </p:txBody>
      </p:sp>
      <p:sp>
        <p:nvSpPr>
          <p:cNvPr id="3" name="Footer Placeholder 2"/>
          <p:cNvSpPr>
            <a:spLocks noGrp="1"/>
          </p:cNvSpPr>
          <p:nvPr>
            <p:ph type="ftr" sz="quarter" idx="11"/>
          </p:nvPr>
        </p:nvSpPr>
        <p:spPr>
          <a:xfrm>
            <a:off x="371428" y="6540639"/>
            <a:ext cx="2788617" cy="372394"/>
          </a:xfrm>
          <a:prstGeom prst="rect">
            <a:avLst/>
          </a:prstGeom>
        </p:spPr>
        <p:txBody>
          <a:bodyPr lIns="0"/>
          <a:lstStyle>
            <a:lvl1pPr>
              <a:defRPr sz="900">
                <a:solidFill>
                  <a:srgbClr val="A5A5A5"/>
                </a:solidFill>
              </a:defRPr>
            </a:lvl1pPr>
          </a:lstStyle>
          <a:p>
            <a:r>
              <a:rPr lang="en-US" dirty="0"/>
              <a:t>Microsoft Confidential l Education Storybook</a:t>
            </a:r>
          </a:p>
        </p:txBody>
      </p:sp>
    </p:spTree>
    <p:extLst>
      <p:ext uri="{BB962C8B-B14F-4D97-AF65-F5344CB8AC3E}">
        <p14:creationId xmlns:p14="http://schemas.microsoft.com/office/powerpoint/2010/main" val="173775852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473015"/>
            <a:ext cx="10726460" cy="459589"/>
          </a:xfrm>
        </p:spPr>
        <p:txBody>
          <a:bodyPr lIns="0" rIns="0">
            <a:normAutofit/>
          </a:bodyPr>
          <a:lstStyle>
            <a:lvl1pPr>
              <a:defRPr lang="en-US" sz="1428" b="0" kern="1200" spc="51" baseline="0" dirty="0">
                <a:solidFill>
                  <a:srgbClr val="31A0DC"/>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p>
            <a:fld id="{57088FAC-CCD4-49DF-97BD-FD640C4398F3}" type="slidenum">
              <a:rPr lang="en-US" smtClean="0"/>
              <a:pPr/>
              <a:t>‹#›</a:t>
            </a:fld>
            <a:endParaRPr lang="en-US" dirty="0"/>
          </a:p>
        </p:txBody>
      </p:sp>
    </p:spTree>
    <p:extLst>
      <p:ext uri="{BB962C8B-B14F-4D97-AF65-F5344CB8AC3E}">
        <p14:creationId xmlns:p14="http://schemas.microsoft.com/office/powerpoint/2010/main" val="23958615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5"/>
            <a:ext cx="2557747" cy="547905"/>
          </a:xfrm>
          <a:prstGeom prst="rect">
            <a:avLst/>
          </a:prstGeom>
        </p:spPr>
      </p:pic>
    </p:spTree>
    <p:extLst>
      <p:ext uri="{BB962C8B-B14F-4D97-AF65-F5344CB8AC3E}">
        <p14:creationId xmlns:p14="http://schemas.microsoft.com/office/powerpoint/2010/main" val="1017714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5"/>
            <a:ext cx="2557747" cy="547905"/>
          </a:xfrm>
          <a:prstGeom prst="rect">
            <a:avLst/>
          </a:prstGeom>
        </p:spPr>
      </p:pic>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7"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4250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3"/>
            <a:ext cx="12426819" cy="6994524"/>
          </a:xfrm>
          <a:prstGeom prst="rect">
            <a:avLst/>
          </a:prstGeom>
        </p:spPr>
      </p:pic>
      <p:sp>
        <p:nvSpPr>
          <p:cNvPr id="18" name="Rectangle 17"/>
          <p:cNvSpPr/>
          <p:nvPr userDrawn="1"/>
        </p:nvSpPr>
        <p:spPr bwMode="gray">
          <a:xfrm>
            <a:off x="274640"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925"/>
            <a:ext cx="7316788"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3957641"/>
            <a:ext cx="7316788" cy="1825625"/>
          </a:xfrm>
        </p:spPr>
        <p:txBody>
          <a:bodyPr tIns="109728" bIns="109728">
            <a:noAutofit/>
          </a:bodyPr>
          <a:lstStyle>
            <a:lvl1pPr marL="0" indent="0">
              <a:spcBef>
                <a:spcPts val="0"/>
              </a:spcBef>
              <a:buNone/>
              <a:defRPr sz="319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5"/>
            <a:ext cx="1552930" cy="332659"/>
          </a:xfrm>
          <a:prstGeom prst="rect">
            <a:avLst/>
          </a:prstGeom>
        </p:spPr>
      </p:pic>
    </p:spTree>
    <p:extLst>
      <p:ext uri="{BB962C8B-B14F-4D97-AF65-F5344CB8AC3E}">
        <p14:creationId xmlns:p14="http://schemas.microsoft.com/office/powerpoint/2010/main" val="2831632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 y="3"/>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3925"/>
            <a:ext cx="6402389"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1" y="3957641"/>
            <a:ext cx="6402389" cy="1825625"/>
          </a:xfrm>
          <a:noFill/>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5"/>
            <a:ext cx="1552930" cy="332659"/>
          </a:xfrm>
          <a:prstGeom prst="rect">
            <a:avLst/>
          </a:prstGeom>
        </p:spPr>
      </p:pic>
    </p:spTree>
    <p:extLst>
      <p:ext uri="{BB962C8B-B14F-4D97-AF65-F5344CB8AC3E}">
        <p14:creationId xmlns:p14="http://schemas.microsoft.com/office/powerpoint/2010/main" val="1367842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961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2" y="0"/>
            <a:ext cx="12436476" cy="6994525"/>
          </a:xfrm>
          <a:prstGeom prst="rect">
            <a:avLst/>
          </a:prstGeom>
        </p:spPr>
      </p:pic>
      <p:sp>
        <p:nvSpPr>
          <p:cNvPr id="17" name="Rectangle 16"/>
          <p:cNvSpPr/>
          <p:nvPr userDrawn="1"/>
        </p:nvSpPr>
        <p:spPr bwMode="gray">
          <a:xfrm>
            <a:off x="274640"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7316788"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2" y="3957641"/>
            <a:ext cx="7316788" cy="1825625"/>
          </a:xfrm>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4" y="480505"/>
            <a:ext cx="1552925" cy="332659"/>
          </a:xfrm>
          <a:prstGeom prst="rect">
            <a:avLst/>
          </a:prstGeom>
        </p:spPr>
      </p:pic>
    </p:spTree>
    <p:extLst>
      <p:ext uri="{BB962C8B-B14F-4D97-AF65-F5344CB8AC3E}">
        <p14:creationId xmlns:p14="http://schemas.microsoft.com/office/powerpoint/2010/main" val="558210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
            <a:ext cx="12436475" cy="6994524"/>
          </a:xfrm>
          <a:prstGeom prst="rect">
            <a:avLst/>
          </a:prstGeom>
        </p:spPr>
      </p:pic>
      <p:sp>
        <p:nvSpPr>
          <p:cNvPr id="17" name="Rectangle 16"/>
          <p:cNvSpPr/>
          <p:nvPr userDrawn="1"/>
        </p:nvSpPr>
        <p:spPr bwMode="gray">
          <a:xfrm>
            <a:off x="274640"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7316788" cy="1830538"/>
          </a:xfrm>
          <a:noFill/>
        </p:spPr>
        <p:txBody>
          <a:bodyPr lIns="146304" tIns="91440" rIns="146304" bIns="91440" anchor="t" anchorCtr="0"/>
          <a:lstStyle>
            <a:lvl1pPr>
              <a:defRPr sz="53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2" y="3946526"/>
            <a:ext cx="7316788" cy="1828800"/>
          </a:xfrm>
          <a:noFill/>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4271211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83"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1211265"/>
            <a:ext cx="6402389" cy="1828801"/>
          </a:xfrm>
          <a:noFill/>
        </p:spPr>
        <p:txBody>
          <a:bodyPr vert="horz" wrap="square" lIns="146304" tIns="91440" rIns="146304" bIns="91440" rtlCol="0" anchor="t" anchorCtr="0">
            <a:noAutofit/>
          </a:bodyPr>
          <a:lstStyle>
            <a:lvl1pPr>
              <a:defRPr lang="en-US" sz="5997"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3508555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4"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4"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40" y="2125664"/>
            <a:ext cx="7315200" cy="1828800"/>
          </a:xfrm>
          <a:noFill/>
        </p:spPr>
        <p:txBody>
          <a:bodyPr lIns="146304" tIns="91440" rIns="146304" bIns="91440" anchor="t" anchorCtr="0"/>
          <a:lstStyle>
            <a:lvl1pPr>
              <a:defRPr sz="5997"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0" y="3954464"/>
            <a:ext cx="7315200" cy="1830388"/>
          </a:xfrm>
          <a:noFill/>
        </p:spPr>
        <p:txBody>
          <a:bodyPr lIns="146304" tIns="109728" rIns="146304" bIns="109728">
            <a:noAutofit/>
          </a:bodyPr>
          <a:lstStyle>
            <a:lvl1pPr marL="0" indent="0">
              <a:spcBef>
                <a:spcPts val="0"/>
              </a:spcBef>
              <a:buNone/>
              <a:defRPr sz="319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2122746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5"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6"/>
            <a:ext cx="10058401"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6111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5"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55931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091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87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377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62835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506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14428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58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60072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58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84112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627210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1381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69" indent="-287169">
              <a:spcBef>
                <a:spcPts val="1224"/>
              </a:spcBef>
              <a:buClr>
                <a:schemeClr val="tx1"/>
              </a:buClr>
              <a:buFont typeface="Arial" pitchFamily="34" charset="0"/>
              <a:buChar char="•"/>
              <a:defRPr sz="3597"/>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69" indent="-287169">
              <a:spcBef>
                <a:spcPts val="1224"/>
              </a:spcBef>
              <a:buClr>
                <a:schemeClr val="tx1"/>
              </a:buClr>
              <a:buFont typeface="Arial" pitchFamily="34" charset="0"/>
              <a:buChar char="•"/>
              <a:defRPr sz="3597"/>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89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69" indent="-287169">
              <a:spcBef>
                <a:spcPts val="1224"/>
              </a:spcBef>
              <a:buClr>
                <a:schemeClr val="tx2"/>
              </a:buClr>
              <a:buFont typeface="Arial" pitchFamily="34" charset="0"/>
              <a:buChar char="•"/>
              <a:defRPr sz="3597">
                <a:gradFill>
                  <a:gsLst>
                    <a:gs pos="1250">
                      <a:schemeClr val="tx2"/>
                    </a:gs>
                    <a:gs pos="99000">
                      <a:schemeClr val="tx2"/>
                    </a:gs>
                  </a:gsLst>
                  <a:lin ang="5400000" scaled="0"/>
                </a:gradFill>
              </a:defRPr>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69" indent="-287169">
              <a:spcBef>
                <a:spcPts val="1224"/>
              </a:spcBef>
              <a:buClr>
                <a:schemeClr val="tx2"/>
              </a:buClr>
              <a:buFont typeface="Arial" pitchFamily="34" charset="0"/>
              <a:buChar char="•"/>
              <a:defRPr sz="3597">
                <a:gradFill>
                  <a:gsLst>
                    <a:gs pos="1250">
                      <a:schemeClr val="tx2"/>
                    </a:gs>
                    <a:gs pos="99000">
                      <a:schemeClr val="tx2"/>
                    </a:gs>
                  </a:gsLst>
                  <a:lin ang="5400000" scaled="0"/>
                </a:gradFill>
              </a:defRPr>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942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64556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39054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09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0307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0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953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4" tIns="46614" rIns="46614" bIns="46614"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7">
                <a:gradFill>
                  <a:gsLst>
                    <a:gs pos="1250">
                      <a:srgbClr val="000000"/>
                    </a:gs>
                    <a:gs pos="100000">
                      <a:srgbClr val="000000"/>
                    </a:gs>
                  </a:gsLst>
                  <a:lin ang="5400000" scaled="0"/>
                </a:gradFill>
                <a:latin typeface="Segoe UI" pitchFamily="34" charset="0"/>
                <a:cs typeface="Segoe UI" pitchFamily="34" charset="0"/>
              </a:defRPr>
            </a:lvl1pPr>
            <a:lvl2pPr marL="34635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6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8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8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99712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4" indent="-28082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6"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1" indent="-22846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315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2240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4194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15070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2474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145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5115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5339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7561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571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7800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3314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8496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976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43147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466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56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8835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0957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4107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21791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3460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1293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74300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156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0446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0340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97649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46873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2381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9947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159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99134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458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8142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83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9279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8135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68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78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6178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819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875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72060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3183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595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8091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593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http://officespdev.uservoice.com/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 name="Rectangle 1">
            <a:hlinkClick r:id="rId6"/>
          </p:cNvPr>
          <p:cNvSpPr/>
          <p:nvPr userDrawn="1"/>
        </p:nvSpPr>
        <p:spPr bwMode="auto">
          <a:xfrm>
            <a:off x="6314720" y="6148471"/>
            <a:ext cx="3321109"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10132720" y="6055066"/>
            <a:ext cx="1739741" cy="39952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148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291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88596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4796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48864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20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07007852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312311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343"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150906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3127930"/>
            <a:ext cx="6101615" cy="738664"/>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4700120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6923251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95354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91048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1579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0019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286842"/>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1410409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49995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760554"/>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340214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09190550"/>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92448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4290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1199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4653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73859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043986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9756187"/>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1351468"/>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84160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75118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5848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22942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74720452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71076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4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719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37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746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7565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33065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1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1120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36653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792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932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436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144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5807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92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114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285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6526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63237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8515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2788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846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8437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55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042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1422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47330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4705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415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1"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294" spc="-147"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1" y="4600825"/>
            <a:ext cx="10640948" cy="1609848"/>
          </a:xfrm>
        </p:spPr>
        <p:txBody>
          <a:bodyPr tIns="109728" bIns="109728">
            <a:noAutofit/>
          </a:bodyPr>
          <a:lstStyle>
            <a:lvl1pPr marL="0" indent="0">
              <a:spcBef>
                <a:spcPts val="0"/>
              </a:spcBef>
              <a:buNone/>
              <a:defRPr sz="3137" spc="-49" baseline="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16624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1" y="6243237"/>
            <a:ext cx="1280160" cy="27449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6194255"/>
            <a:ext cx="1463409" cy="320845"/>
          </a:xfrm>
          <a:prstGeom prst="rect">
            <a:avLst/>
          </a:prstGeom>
        </p:spPr>
      </p:pic>
    </p:spTree>
    <p:extLst>
      <p:ext uri="{BB962C8B-B14F-4D97-AF65-F5344CB8AC3E}">
        <p14:creationId xmlns:p14="http://schemas.microsoft.com/office/powerpoint/2010/main" val="1907344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a:t>Click to edit Master title style</a:t>
            </a:r>
          </a:p>
        </p:txBody>
      </p:sp>
    </p:spTree>
    <p:extLst>
      <p:ext uri="{BB962C8B-B14F-4D97-AF65-F5344CB8AC3E}">
        <p14:creationId xmlns:p14="http://schemas.microsoft.com/office/powerpoint/2010/main" val="107851681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0841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263" t="26398" r="25505" b="16876"/>
          <a:stretch/>
        </p:blipFill>
        <p:spPr>
          <a:xfrm>
            <a:off x="318" y="-318"/>
            <a:ext cx="12435840" cy="6995160"/>
          </a:xfrm>
          <a:prstGeom prst="rect">
            <a:avLst/>
          </a:prstGeom>
        </p:spPr>
      </p:pic>
      <p:sp>
        <p:nvSpPr>
          <p:cNvPr id="3" name="Rectangle 2"/>
          <p:cNvSpPr/>
          <p:nvPr userDrawn="1"/>
        </p:nvSpPr>
        <p:spPr bwMode="auto">
          <a:xfrm>
            <a:off x="2" y="1"/>
            <a:ext cx="12436474" cy="6995517"/>
          </a:xfrm>
          <a:prstGeom prst="rect">
            <a:avLst/>
          </a:prstGeom>
          <a:solidFill>
            <a:srgbClr val="0078D7">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79809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5" name="Windows 10"/>
          <p:cNvSpPr>
            <a:spLocks noChangeAspect="1" noEditPoints="1"/>
          </p:cNvSpPr>
          <p:nvPr userDrawn="1"/>
        </p:nvSpPr>
        <p:spPr bwMode="auto">
          <a:xfrm>
            <a:off x="3804501" y="3074727"/>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946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t="2324" b="1341"/>
          <a:stretch/>
        </p:blipFill>
        <p:spPr>
          <a:xfrm>
            <a:off x="-1" y="49962"/>
            <a:ext cx="12436476" cy="6994525"/>
          </a:xfrm>
          <a:prstGeom prst="rect">
            <a:avLst/>
          </a:prstGeom>
        </p:spPr>
      </p:pic>
      <p:sp>
        <p:nvSpPr>
          <p:cNvPr id="3" name="Date Placeholder 2"/>
          <p:cNvSpPr>
            <a:spLocks noGrp="1"/>
          </p:cNvSpPr>
          <p:nvPr>
            <p:ph type="dt" sz="half" idx="10"/>
          </p:nvPr>
        </p:nvSpPr>
        <p:spPr>
          <a:xfrm>
            <a:off x="855663" y="6483350"/>
            <a:ext cx="2797175" cy="371475"/>
          </a:xfrm>
          <a:prstGeom prst="rect">
            <a:avLst/>
          </a:prstGeom>
        </p:spPr>
        <p:txBody>
          <a:bodyPr/>
          <a:lstStyle/>
          <a:p>
            <a:endParaRPr lang="en-US">
              <a:solidFill>
                <a:srgbClr val="505050">
                  <a:tint val="75000"/>
                </a:srgbClr>
              </a:solidFill>
            </a:endParaRPr>
          </a:p>
        </p:txBody>
      </p:sp>
      <p:sp>
        <p:nvSpPr>
          <p:cNvPr id="4" name="Footer Placeholder 3"/>
          <p:cNvSpPr>
            <a:spLocks noGrp="1"/>
          </p:cNvSpPr>
          <p:nvPr>
            <p:ph type="ftr" sz="quarter" idx="11"/>
          </p:nvPr>
        </p:nvSpPr>
        <p:spPr>
          <a:xfrm>
            <a:off x="4119564" y="6483350"/>
            <a:ext cx="4197350" cy="371475"/>
          </a:xfrm>
          <a:prstGeom prst="rect">
            <a:avLst/>
          </a:prstGeom>
        </p:spPr>
        <p:txBody>
          <a:bodyPr/>
          <a:lstStyle/>
          <a:p>
            <a:endParaRPr lang="en-US" dirty="0">
              <a:solidFill>
                <a:srgbClr val="505050">
                  <a:tint val="75000"/>
                </a:srgbClr>
              </a:solidFill>
            </a:endParaRPr>
          </a:p>
        </p:txBody>
      </p:sp>
      <p:sp>
        <p:nvSpPr>
          <p:cNvPr id="5" name="Slide Number Placeholder 4"/>
          <p:cNvSpPr>
            <a:spLocks noGrp="1"/>
          </p:cNvSpPr>
          <p:nvPr>
            <p:ph type="sldNum" sz="quarter" idx="12"/>
          </p:nvPr>
        </p:nvSpPr>
        <p:spPr>
          <a:xfrm>
            <a:off x="8783639" y="6483350"/>
            <a:ext cx="2797175" cy="371475"/>
          </a:xfrm>
          <a:prstGeom prst="rect">
            <a:avLst/>
          </a:prstGeom>
        </p:spPr>
        <p:txBody>
          <a:bodyPr/>
          <a:lstStyle/>
          <a:p>
            <a:fld id="{1C325964-BC94-4D52-B890-9BEA0AC00F4F}"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42916749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669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71931" y="412273"/>
            <a:ext cx="6883589" cy="516830"/>
          </a:xfrm>
          <a:noFill/>
        </p:spPr>
        <p:txBody>
          <a:bodyPr wrap="square" lIns="91440" rtlCol="0">
            <a:spAutoFit/>
          </a:bodyPr>
          <a:lstStyle>
            <a:lvl1pPr>
              <a:defRPr lang="en-US" sz="1800" kern="0" spc="-50" baseline="0" dirty="0" smtClean="0">
                <a:gradFill>
                  <a:gsLst>
                    <a:gs pos="2655">
                      <a:srgbClr val="0078D7"/>
                    </a:gs>
                    <a:gs pos="29204">
                      <a:srgbClr val="0078D7"/>
                    </a:gs>
                  </a:gsLst>
                  <a:lin ang="5400000" scaled="0"/>
                </a:gradFill>
                <a:latin typeface="+mn-lt"/>
                <a:cs typeface="Segoe UI" panose="020B0502040204020203" pitchFamily="34" charset="0"/>
              </a:defRPr>
            </a:lvl1pPr>
          </a:lstStyle>
          <a:p>
            <a:pPr lvl="0">
              <a:lnSpc>
                <a:spcPct val="114000"/>
              </a:lnSpc>
              <a:spcAft>
                <a:spcPts val="600"/>
              </a:spcAft>
            </a:pPr>
            <a:r>
              <a:rPr lang="en-US" dirty="0"/>
              <a:t>Click to edit Master text styles</a:t>
            </a:r>
          </a:p>
        </p:txBody>
      </p:sp>
      <p:sp>
        <p:nvSpPr>
          <p:cNvPr id="7" name="Title 6"/>
          <p:cNvSpPr>
            <a:spLocks noGrp="1"/>
          </p:cNvSpPr>
          <p:nvPr>
            <p:ph type="title"/>
          </p:nvPr>
        </p:nvSpPr>
        <p:spPr>
          <a:xfrm>
            <a:off x="371931" y="998903"/>
            <a:ext cx="11705832" cy="536775"/>
          </a:xfrm>
          <a:noFill/>
        </p:spPr>
        <p:txBody>
          <a:bodyPr wrap="square" lIns="91440" tIns="0" rIns="182880" bIns="0" rtlCol="0">
            <a:spAutoFit/>
          </a:bodyPr>
          <a:lstStyle>
            <a:lvl1pPr>
              <a:defRPr lang="en-US" sz="3600" kern="0" spc="-100" dirty="0">
                <a:gradFill>
                  <a:gsLst>
                    <a:gs pos="77778">
                      <a:srgbClr val="0078D7"/>
                    </a:gs>
                    <a:gs pos="54630">
                      <a:srgbClr val="0078D7"/>
                    </a:gs>
                  </a:gsLst>
                  <a:lin ang="5400000" scaled="0"/>
                </a:gradFill>
                <a:latin typeface="+mn-lt"/>
                <a:ea typeface="+mn-ea"/>
                <a:cs typeface="Segoe UI" panose="020B0502040204020203" pitchFamily="34" charset="0"/>
              </a:defRPr>
            </a:lvl1pPr>
          </a:lstStyle>
          <a:p>
            <a:pPr marL="0" lvl="0">
              <a:lnSpc>
                <a:spcPct val="95000"/>
              </a:lnSpc>
            </a:pPr>
            <a:r>
              <a:rPr lang="en-US" dirty="0"/>
              <a:t>Click to edit Master title style</a:t>
            </a:r>
          </a:p>
        </p:txBody>
      </p:sp>
      <p:sp>
        <p:nvSpPr>
          <p:cNvPr id="2" name="Slide Number Placeholder 1"/>
          <p:cNvSpPr>
            <a:spLocks noGrp="1"/>
          </p:cNvSpPr>
          <p:nvPr>
            <p:ph type="sldNum" sz="quarter" idx="10"/>
          </p:nvPr>
        </p:nvSpPr>
        <p:spPr>
          <a:xfrm>
            <a:off x="11755686" y="6540639"/>
            <a:ext cx="680790" cy="372394"/>
          </a:xfrm>
          <a:prstGeom prst="rect">
            <a:avLst/>
          </a:prstGeom>
        </p:spPr>
        <p:txBody>
          <a:bodyPr rIns="182880"/>
          <a:lstStyle>
            <a:lvl1pPr>
              <a:defRPr sz="900">
                <a:solidFill>
                  <a:srgbClr val="A5A5A5"/>
                </a:solidFill>
              </a:defRPr>
            </a:lvl1pPr>
          </a:lstStyle>
          <a:p>
            <a:fld id="{B34F68F0-1D97-479E-8476-1F6D336BF15A}" type="slidenum">
              <a:rPr lang="en-US" smtClean="0"/>
              <a:pPr/>
              <a:t>‹#›</a:t>
            </a:fld>
            <a:endParaRPr lang="en-US" dirty="0"/>
          </a:p>
        </p:txBody>
      </p:sp>
      <p:sp>
        <p:nvSpPr>
          <p:cNvPr id="3" name="Footer Placeholder 2"/>
          <p:cNvSpPr>
            <a:spLocks noGrp="1"/>
          </p:cNvSpPr>
          <p:nvPr>
            <p:ph type="ftr" sz="quarter" idx="11"/>
          </p:nvPr>
        </p:nvSpPr>
        <p:spPr>
          <a:xfrm>
            <a:off x="371428" y="6540639"/>
            <a:ext cx="2788617" cy="372394"/>
          </a:xfrm>
          <a:prstGeom prst="rect">
            <a:avLst/>
          </a:prstGeom>
        </p:spPr>
        <p:txBody>
          <a:bodyPr lIns="0"/>
          <a:lstStyle>
            <a:lvl1pPr>
              <a:defRPr sz="900">
                <a:solidFill>
                  <a:srgbClr val="A5A5A5"/>
                </a:solidFill>
              </a:defRPr>
            </a:lvl1pPr>
          </a:lstStyle>
          <a:p>
            <a:r>
              <a:rPr lang="en-US" dirty="0"/>
              <a:t>Microsoft Confidential l Education Storybook</a:t>
            </a:r>
          </a:p>
        </p:txBody>
      </p:sp>
    </p:spTree>
    <p:extLst>
      <p:ext uri="{BB962C8B-B14F-4D97-AF65-F5344CB8AC3E}">
        <p14:creationId xmlns:p14="http://schemas.microsoft.com/office/powerpoint/2010/main" val="33992777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2660514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08330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848461" y="-942280"/>
            <a:ext cx="2875576" cy="602231"/>
          </a:xfrm>
          <a:prstGeom prst="rect">
            <a:avLst/>
          </a:prstGeom>
        </p:spPr>
      </p:pic>
    </p:spTree>
    <p:extLst>
      <p:ext uri="{BB962C8B-B14F-4D97-AF65-F5344CB8AC3E}">
        <p14:creationId xmlns:p14="http://schemas.microsoft.com/office/powerpoint/2010/main" val="80002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Build">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90614" y="-1428011"/>
            <a:ext cx="2875576" cy="602231"/>
          </a:xfrm>
          <a:prstGeom prst="rect">
            <a:avLst/>
          </a:prstGeom>
        </p:spPr>
      </p:pic>
    </p:spTree>
    <p:extLst>
      <p:ext uri="{BB962C8B-B14F-4D97-AF65-F5344CB8AC3E}">
        <p14:creationId xmlns:p14="http://schemas.microsoft.com/office/powerpoint/2010/main" val="3326733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010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3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8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30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25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198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077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780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740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742639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53194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438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442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392513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10.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image" Target="../media/image30.pn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theme" Target="../theme/theme11.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theme" Target="../theme/theme12.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image" Target="../media/image23.png"/><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theme" Target="../theme/theme13.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5" Type="http://schemas.openxmlformats.org/officeDocument/2006/relationships/slideLayout" Target="../slideLayouts/slideLayout286.xml"/><Relationship Id="rId10" Type="http://schemas.openxmlformats.org/officeDocument/2006/relationships/image" Target="../media/image23.png"/><Relationship Id="rId4" Type="http://schemas.openxmlformats.org/officeDocument/2006/relationships/slideLayout" Target="../slideLayouts/slideLayout28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theme" Target="../theme/theme15.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image" Target="../media/image11.png"/><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image" Target="../media/image10.png"/><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16.xml"/><Relationship Id="rId5" Type="http://schemas.openxmlformats.org/officeDocument/2006/relationships/slideLayout" Target="../slideLayouts/slideLayout330.xml"/><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29" Type="http://schemas.openxmlformats.org/officeDocument/2006/relationships/slideLayout" Target="../slideLayouts/slideLayout364.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image" Target="../media/image60.png"/><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47" Type="http://schemas.openxmlformats.org/officeDocument/2006/relationships/slideLayout" Target="../slideLayouts/slideLayout411.xml"/><Relationship Id="rId50" Type="http://schemas.openxmlformats.org/officeDocument/2006/relationships/slideLayout" Target="../slideLayouts/slideLayout414.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46" Type="http://schemas.openxmlformats.org/officeDocument/2006/relationships/slideLayout" Target="../slideLayouts/slideLayout410.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41" Type="http://schemas.openxmlformats.org/officeDocument/2006/relationships/slideLayout" Target="../slideLayouts/slideLayout405.xml"/><Relationship Id="rId54" Type="http://schemas.openxmlformats.org/officeDocument/2006/relationships/image" Target="../media/image23.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slideLayout" Target="../slideLayouts/slideLayout409.xml"/><Relationship Id="rId53" Type="http://schemas.openxmlformats.org/officeDocument/2006/relationships/theme" Target="../theme/theme18.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49" Type="http://schemas.openxmlformats.org/officeDocument/2006/relationships/slideLayout" Target="../slideLayouts/slideLayout413.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4" Type="http://schemas.openxmlformats.org/officeDocument/2006/relationships/slideLayout" Target="../slideLayouts/slideLayout408.xml"/><Relationship Id="rId52" Type="http://schemas.openxmlformats.org/officeDocument/2006/relationships/slideLayout" Target="../slideLayouts/slideLayout416.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slideLayout" Target="../slideLayouts/slideLayout407.xml"/><Relationship Id="rId48" Type="http://schemas.openxmlformats.org/officeDocument/2006/relationships/slideLayout" Target="../slideLayouts/slideLayout412.xml"/><Relationship Id="rId8" Type="http://schemas.openxmlformats.org/officeDocument/2006/relationships/slideLayout" Target="../slideLayouts/slideLayout372.xml"/><Relationship Id="rId51" Type="http://schemas.openxmlformats.org/officeDocument/2006/relationships/slideLayout" Target="../slideLayouts/slideLayout4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3" Type="http://schemas.openxmlformats.org/officeDocument/2006/relationships/slideLayout" Target="../slideLayouts/slideLayout419.xml"/><Relationship Id="rId21" Type="http://schemas.openxmlformats.org/officeDocument/2006/relationships/slideLayout" Target="../slideLayouts/slideLayout437.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slideLayout" Target="../slideLayouts/slideLayout436.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image" Target="../media/image81.png"/><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theme" Target="../theme/theme19.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0.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image" Target="../media/image23.png"/><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theme" Target="../theme/theme7.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theme" Target="../theme/theme8.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image" Target="../media/image23.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B96BA31-6927-4F31-9093-4EA843F23460}" type="datetimeFigureOut">
              <a:rPr lang="en-US" smtClean="0"/>
              <a:t>10/6/2016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861752938"/>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 id="2147484560"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38033586"/>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 id="2147484591" r:id="rId30"/>
    <p:sldLayoutId id="2147484592"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21245992"/>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08674350"/>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 id="2147484635" r:id="rId18"/>
    <p:sldLayoutId id="2147484636" r:id="rId19"/>
    <p:sldLayoutId id="2147484637" r:id="rId20"/>
    <p:sldLayoutId id="2147484638" r:id="rId21"/>
    <p:sldLayoutId id="2147484639" r:id="rId22"/>
    <p:sldLayoutId id="2147484640" r:id="rId23"/>
    <p:sldLayoutId id="2147484641"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21294558-F853-46DA-845C-C38CC3592FCC}" type="datetimeFigureOut">
              <a:rPr lang="en-US" smtClean="0"/>
              <a:t>10/6/2016</a:t>
            </a:fld>
            <a:endParaRPr lang="en-US"/>
          </a:p>
        </p:txBody>
      </p:sp>
      <p:sp>
        <p:nvSpPr>
          <p:cNvPr id="5" name="Footer Placeholder 4"/>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199">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0"/>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267656311"/>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Lst>
  <p:txStyles>
    <p:titleStyle>
      <a:lvl1pPr algn="l" defTabSz="914224"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7" algn="l" defTabSz="91422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21947283"/>
      </p:ext>
    </p:extLst>
  </p:cSld>
  <p:clrMap bg1="lt1" tx1="dk1" bg2="lt2" tx2="dk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 id="2147484670" r:id="rId19"/>
    <p:sldLayoutId id="2147484671" r:id="rId20"/>
    <p:sldLayoutId id="2147484672" r:id="rId21"/>
    <p:sldLayoutId id="2147484673" r:id="rId22"/>
    <p:sldLayoutId id="2147484674" r:id="rId23"/>
    <p:sldLayoutId id="2147484675" r:id="rId24"/>
    <p:sldLayoutId id="2147484676" r:id="rId25"/>
    <p:sldLayoutId id="2147484677" r:id="rId26"/>
    <p:sldLayoutId id="2147484678" r:id="rId27"/>
    <p:sldLayoutId id="2147484679" r:id="rId28"/>
    <p:sldLayoutId id="2147484680" r:id="rId29"/>
    <p:sldLayoutId id="2147484681" r:id="rId30"/>
    <p:sldLayoutId id="2147484682" r:id="rId31"/>
    <p:sldLayoutId id="2147484683" r:id="rId32"/>
    <p:sldLayoutId id="2147484684" r:id="rId33"/>
    <p:sldLayoutId id="2147484685" r:id="rId34"/>
    <p:sldLayoutId id="2147484686" r:id="rId35"/>
    <p:sldLayoutId id="2147484687" r:id="rId3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584879" y="2902196"/>
            <a:ext cx="6627287" cy="727646"/>
          </a:xfrm>
          <a:prstGeom prst="rect">
            <a:avLst/>
          </a:prstGeom>
        </p:spPr>
      </p:pic>
      <p:pic>
        <p:nvPicPr>
          <p:cNvPr id="6" name="Picture 5"/>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rot="5400000">
            <a:off x="11190934" y="2023787"/>
            <a:ext cx="4422858" cy="280033"/>
          </a:xfrm>
          <a:prstGeom prst="rect">
            <a:avLst/>
          </a:prstGeom>
        </p:spPr>
      </p:pic>
    </p:spTree>
    <p:extLst>
      <p:ext uri="{BB962C8B-B14F-4D97-AF65-F5344CB8AC3E}">
        <p14:creationId xmlns:p14="http://schemas.microsoft.com/office/powerpoint/2010/main" val="3794655162"/>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9" r:id="rId1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10532396" y="1944336"/>
            <a:ext cx="4298019" cy="409352"/>
          </a:xfrm>
          <a:prstGeom prst="rect">
            <a:avLst/>
          </a:prstGeom>
        </p:spPr>
      </p:pic>
    </p:spTree>
    <p:extLst>
      <p:ext uri="{BB962C8B-B14F-4D97-AF65-F5344CB8AC3E}">
        <p14:creationId xmlns:p14="http://schemas.microsoft.com/office/powerpoint/2010/main" val="4078270822"/>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 id="2147484736" r:id="rId13"/>
    <p:sldLayoutId id="2147484737" r:id="rId14"/>
    <p:sldLayoutId id="2147484738" r:id="rId15"/>
    <p:sldLayoutId id="2147484739" r:id="rId16"/>
    <p:sldLayoutId id="2147484740" r:id="rId17"/>
    <p:sldLayoutId id="2147484741" r:id="rId18"/>
    <p:sldLayoutId id="2147484742" r:id="rId19"/>
    <p:sldLayoutId id="2147484743" r:id="rId20"/>
    <p:sldLayoutId id="2147484744" r:id="rId21"/>
    <p:sldLayoutId id="2147484745" r:id="rId22"/>
    <p:sldLayoutId id="2147484746" r:id="rId23"/>
    <p:sldLayoutId id="2147484747" r:id="rId24"/>
    <p:sldLayoutId id="2147484748" r:id="rId25"/>
    <p:sldLayoutId id="2147484749" r:id="rId26"/>
    <p:sldLayoutId id="2147484750" r:id="rId27"/>
    <p:sldLayoutId id="2147484751" r:id="rId28"/>
    <p:sldLayoutId id="2147484852" r:id="rId29"/>
  </p:sldLayoutIdLst>
  <p:transition>
    <p:fade/>
  </p:transition>
  <p:txStyles>
    <p:titleStyle>
      <a:lvl1pPr algn="l" defTabSz="93219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3"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6" marR="0" indent="-241157" algn="l" defTabSz="93219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4"/>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2346836178"/>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 id="2147484764" r:id="rId12"/>
    <p:sldLayoutId id="2147484765" r:id="rId13"/>
    <p:sldLayoutId id="2147484766" r:id="rId14"/>
    <p:sldLayoutId id="2147484767" r:id="rId15"/>
    <p:sldLayoutId id="2147484768" r:id="rId16"/>
    <p:sldLayoutId id="2147484769"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 id="2147484804"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76572365"/>
      </p:ext>
    </p:extLst>
  </p:cSld>
  <p:clrMap bg1="dk1" tx1="lt1" bg2="dk2" tx2="lt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8681574"/>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430735748"/>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584879" y="2902196"/>
            <a:ext cx="6627287" cy="727646"/>
          </a:xfrm>
          <a:prstGeom prst="rect">
            <a:avLst/>
          </a:prstGeom>
        </p:spPr>
      </p:pic>
      <p:pic>
        <p:nvPicPr>
          <p:cNvPr id="6" name="Picture 5"/>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rot="5400000">
            <a:off x="11190934" y="2023787"/>
            <a:ext cx="4422858" cy="280033"/>
          </a:xfrm>
          <a:prstGeom prst="rect">
            <a:avLst/>
          </a:prstGeom>
        </p:spPr>
      </p:pic>
    </p:spTree>
    <p:extLst>
      <p:ext uri="{BB962C8B-B14F-4D97-AF65-F5344CB8AC3E}">
        <p14:creationId xmlns:p14="http://schemas.microsoft.com/office/powerpoint/2010/main" val="4072553926"/>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853" r:id="rId1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52202280"/>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 id="2147484433" r:id="rId15"/>
    <p:sldLayoutId id="2147484434" r:id="rId16"/>
    <p:sldLayoutId id="2147484435" r:id="rId17"/>
    <p:sldLayoutId id="2147484436" r:id="rId18"/>
    <p:sldLayoutId id="2147484437" r:id="rId19"/>
    <p:sldLayoutId id="2147484438" r:id="rId20"/>
    <p:sldLayoutId id="2147484439" r:id="rId21"/>
    <p:sldLayoutId id="2147484440" r:id="rId22"/>
    <p:sldLayoutId id="214748444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7627409"/>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Lst>
  <p:txStyles>
    <p:titleStyle>
      <a:lvl1pPr algn="l" defTabSz="466298" rtl="0" eaLnBrk="1" latinLnBrk="0" hangingPunct="1">
        <a:lnSpc>
          <a:spcPct val="90000"/>
        </a:lnSpc>
        <a:spcBef>
          <a:spcPct val="0"/>
        </a:spcBef>
        <a:buNone/>
        <a:defRPr sz="4080" b="1" i="0" kern="1200">
          <a:solidFill>
            <a:schemeClr val="tx1"/>
          </a:solidFill>
          <a:latin typeface="Segoe UI" charset="0"/>
          <a:ea typeface="Segoe UI" charset="0"/>
          <a:cs typeface="Segoe UI" charset="0"/>
        </a:defRPr>
      </a:lvl1pPr>
    </p:titleStyle>
    <p:bodyStyle>
      <a:lvl1pPr marL="0" indent="0" algn="l" defTabSz="466298" rtl="0" eaLnBrk="1" latinLnBrk="0" hangingPunct="1">
        <a:lnSpc>
          <a:spcPct val="100000"/>
        </a:lnSpc>
        <a:spcBef>
          <a:spcPts val="510"/>
        </a:spcBef>
        <a:buFont typeface="Arial"/>
        <a:buNone/>
        <a:defRPr sz="2550" b="0" i="0" kern="1200">
          <a:solidFill>
            <a:srgbClr val="32414E"/>
          </a:solidFill>
          <a:latin typeface="Segoe UI" charset="0"/>
          <a:ea typeface="Segoe UI" charset="0"/>
          <a:cs typeface="Segoe UI" charset="0"/>
        </a:defRPr>
      </a:lvl1pPr>
      <a:lvl2pPr marL="353772" indent="-353772"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2pPr>
      <a:lvl3pPr marL="708353" indent="-344057" algn="l" defTabSz="466298" rtl="0" eaLnBrk="1" latinLnBrk="0" hangingPunct="1">
        <a:lnSpc>
          <a:spcPct val="100000"/>
        </a:lnSpc>
        <a:spcBef>
          <a:spcPts val="255"/>
        </a:spcBef>
        <a:buFont typeface=".AppleSystemUIFont" charset="0"/>
        <a:buChar char="–"/>
        <a:tabLst/>
        <a:defRPr sz="2550" b="0" i="0" kern="1200">
          <a:solidFill>
            <a:srgbClr val="32414E"/>
          </a:solidFill>
          <a:latin typeface="Segoe UI" charset="0"/>
          <a:ea typeface="Segoe UI" charset="0"/>
          <a:cs typeface="Segoe UI" charset="0"/>
        </a:defRPr>
      </a:lvl3pPr>
      <a:lvl4pPr marL="1052409" indent="-334343"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4pPr>
      <a:lvl5pPr marL="1376228" indent="-323818"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5pPr>
      <a:lvl6pPr marL="1282320"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6pPr>
      <a:lvl7pPr marL="1515469"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7pPr>
      <a:lvl8pPr marL="1748619"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8pPr>
      <a:lvl9pPr marL="1981768"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9pPr>
    </p:bodyStyle>
    <p:otherStyle>
      <a:defPPr>
        <a:defRPr lang="en-US"/>
      </a:defPPr>
      <a:lvl1pPr marL="0" algn="l" defTabSz="466298" rtl="0" eaLnBrk="1" latinLnBrk="0" hangingPunct="1">
        <a:defRPr sz="918" kern="1200">
          <a:solidFill>
            <a:schemeClr val="tx1"/>
          </a:solidFill>
          <a:latin typeface="+mn-lt"/>
          <a:ea typeface="+mn-ea"/>
          <a:cs typeface="+mn-cs"/>
        </a:defRPr>
      </a:lvl1pPr>
      <a:lvl2pPr marL="233149" algn="l" defTabSz="466298" rtl="0" eaLnBrk="1" latinLnBrk="0" hangingPunct="1">
        <a:defRPr sz="918" kern="1200">
          <a:solidFill>
            <a:schemeClr val="tx1"/>
          </a:solidFill>
          <a:latin typeface="+mn-lt"/>
          <a:ea typeface="+mn-ea"/>
          <a:cs typeface="+mn-cs"/>
        </a:defRPr>
      </a:lvl2pPr>
      <a:lvl3pPr marL="466298" algn="l" defTabSz="466298" rtl="0" eaLnBrk="1" latinLnBrk="0" hangingPunct="1">
        <a:defRPr sz="918" kern="1200">
          <a:solidFill>
            <a:schemeClr val="tx1"/>
          </a:solidFill>
          <a:latin typeface="+mn-lt"/>
          <a:ea typeface="+mn-ea"/>
          <a:cs typeface="+mn-cs"/>
        </a:defRPr>
      </a:lvl3pPr>
      <a:lvl4pPr marL="699447" algn="l" defTabSz="466298" rtl="0" eaLnBrk="1" latinLnBrk="0" hangingPunct="1">
        <a:defRPr sz="918" kern="1200">
          <a:solidFill>
            <a:schemeClr val="tx1"/>
          </a:solidFill>
          <a:latin typeface="+mn-lt"/>
          <a:ea typeface="+mn-ea"/>
          <a:cs typeface="+mn-cs"/>
        </a:defRPr>
      </a:lvl4pPr>
      <a:lvl5pPr marL="932597" algn="l" defTabSz="466298" rtl="0" eaLnBrk="1" latinLnBrk="0" hangingPunct="1">
        <a:defRPr sz="918" kern="1200">
          <a:solidFill>
            <a:schemeClr val="tx1"/>
          </a:solidFill>
          <a:latin typeface="+mn-lt"/>
          <a:ea typeface="+mn-ea"/>
          <a:cs typeface="+mn-cs"/>
        </a:defRPr>
      </a:lvl5pPr>
      <a:lvl6pPr marL="1165746" algn="l" defTabSz="466298" rtl="0" eaLnBrk="1" latinLnBrk="0" hangingPunct="1">
        <a:defRPr sz="918" kern="1200">
          <a:solidFill>
            <a:schemeClr val="tx1"/>
          </a:solidFill>
          <a:latin typeface="+mn-lt"/>
          <a:ea typeface="+mn-ea"/>
          <a:cs typeface="+mn-cs"/>
        </a:defRPr>
      </a:lvl6pPr>
      <a:lvl7pPr marL="1398895" algn="l" defTabSz="466298" rtl="0" eaLnBrk="1" latinLnBrk="0" hangingPunct="1">
        <a:defRPr sz="918" kern="1200">
          <a:solidFill>
            <a:schemeClr val="tx1"/>
          </a:solidFill>
          <a:latin typeface="+mn-lt"/>
          <a:ea typeface="+mn-ea"/>
          <a:cs typeface="+mn-cs"/>
        </a:defRPr>
      </a:lvl7pPr>
      <a:lvl8pPr marL="1632044" algn="l" defTabSz="466298" rtl="0" eaLnBrk="1" latinLnBrk="0" hangingPunct="1">
        <a:defRPr sz="918" kern="1200">
          <a:solidFill>
            <a:schemeClr val="tx1"/>
          </a:solidFill>
          <a:latin typeface="+mn-lt"/>
          <a:ea typeface="+mn-ea"/>
          <a:cs typeface="+mn-cs"/>
        </a:defRPr>
      </a:lvl8pPr>
      <a:lvl9pPr marL="1865193" algn="l" defTabSz="466298" rtl="0" eaLnBrk="1" latinLnBrk="0" hangingPunct="1">
        <a:defRPr sz="91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36092791"/>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1140441"/>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 id="2147484508" r:id="rId15"/>
    <p:sldLayoutId id="2147484509" r:id="rId16"/>
    <p:sldLayoutId id="2147484510" r:id="rId17"/>
    <p:sldLayoutId id="2147484511" r:id="rId18"/>
    <p:sldLayoutId id="2147484512" r:id="rId19"/>
    <p:sldLayoutId id="2147484513" r:id="rId20"/>
    <p:sldLayoutId id="2147484514" r:id="rId21"/>
    <p:sldLayoutId id="2147484515" r:id="rId22"/>
    <p:sldLayoutId id="2147484516" r:id="rId23"/>
    <p:sldLayoutId id="2147484517" r:id="rId24"/>
    <p:sldLayoutId id="2147484518"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15114214"/>
      </p:ext>
    </p:extLst>
  </p:cSld>
  <p:clrMap bg1="dk1" tx1="lt1" bg2="dk2" tx2="lt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 id="2147484539" r:id="rId20"/>
    <p:sldLayoutId id="2147484540" r:id="rId21"/>
    <p:sldLayoutId id="2147484541" r:id="rId22"/>
    <p:sldLayoutId id="2147484542" r:id="rId23"/>
    <p:sldLayoutId id="2147484543" r:id="rId24"/>
    <p:sldLayoutId id="2147484544" r:id="rId25"/>
    <p:sldLayoutId id="2147484545" r:id="rId26"/>
    <p:sldLayoutId id="214748454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126.xml"/><Relationship Id="rId4" Type="http://schemas.openxmlformats.org/officeDocument/2006/relationships/image" Target="../media/image8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84.xml"/><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2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9.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09.xm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357.xml"/></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20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8.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3.xml"/></Relationships>
</file>

<file path=ppt/slides/_rels/slide2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36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6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3.xml"/><Relationship Id="rId1" Type="http://schemas.openxmlformats.org/officeDocument/2006/relationships/slideLayout" Target="../slideLayouts/slideLayout351.xml"/></Relationships>
</file>

<file path=ppt/slides/_rels/slide2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193.xml"/><Relationship Id="rId5" Type="http://schemas.openxmlformats.org/officeDocument/2006/relationships/image" Target="../media/image87.png"/><Relationship Id="rId4" Type="http://schemas.openxmlformats.org/officeDocument/2006/relationships/image" Target="../media/image8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9.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65.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chart" Target="../charts/chart1.xml"/><Relationship Id="rId18" Type="http://schemas.openxmlformats.org/officeDocument/2006/relationships/image" Target="../media/image102.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1.png"/><Relationship Id="rId2" Type="http://schemas.openxmlformats.org/officeDocument/2006/relationships/notesSlide" Target="../notesSlides/notesSlide4.xml"/><Relationship Id="rId16" Type="http://schemas.openxmlformats.org/officeDocument/2006/relationships/image" Target="../media/image100.png"/><Relationship Id="rId1" Type="http://schemas.openxmlformats.org/officeDocument/2006/relationships/slideLayout" Target="../slideLayouts/slideLayout19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99.jpe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193.xml"/><Relationship Id="rId6" Type="http://schemas.openxmlformats.org/officeDocument/2006/relationships/image" Target="../media/image103.png"/><Relationship Id="rId5" Type="http://schemas.openxmlformats.org/officeDocument/2006/relationships/image" Target="../media/image95.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xml"/><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7031" y="1607606"/>
            <a:ext cx="2811161" cy="2811161"/>
          </a:xfrm>
          <a:prstGeom prst="rect">
            <a:avLst/>
          </a:prstGeom>
        </p:spPr>
      </p:pic>
      <p:sp>
        <p:nvSpPr>
          <p:cNvPr id="11" name="Rectangle 10"/>
          <p:cNvSpPr/>
          <p:nvPr/>
        </p:nvSpPr>
        <p:spPr>
          <a:xfrm>
            <a:off x="960437" y="6338301"/>
            <a:ext cx="1603324" cy="313932"/>
          </a:xfrm>
          <a:prstGeom prst="rect">
            <a:avLst/>
          </a:prstGeom>
        </p:spPr>
        <p:txBody>
          <a:bodyPr wrap="none">
            <a:spAutoFit/>
          </a:bodyPr>
          <a:lstStyle/>
          <a:p>
            <a:pPr defTabSz="932597">
              <a:lnSpc>
                <a:spcPct val="90000"/>
              </a:lnSpc>
              <a:spcAft>
                <a:spcPts val="600"/>
              </a:spcAft>
              <a:defRPr/>
            </a:pPr>
            <a:r>
              <a:rPr lang="en-US" sz="1600" kern="0" dirty="0"/>
              <a:t>Emails    Twitter</a:t>
            </a:r>
          </a:p>
        </p:txBody>
      </p:sp>
      <p:sp>
        <p:nvSpPr>
          <p:cNvPr id="4" name="Rectangle 3"/>
          <p:cNvSpPr/>
          <p:nvPr/>
        </p:nvSpPr>
        <p:spPr>
          <a:xfrm>
            <a:off x="956458" y="1607606"/>
            <a:ext cx="6600147" cy="1715854"/>
          </a:xfrm>
          <a:prstGeom prst="rect">
            <a:avLst/>
          </a:prstGeom>
        </p:spPr>
        <p:txBody>
          <a:bodyPr wrap="square">
            <a:spAutoFit/>
          </a:bodyPr>
          <a:lstStyle/>
          <a:p>
            <a:pPr lvl="0" defTabSz="932293" fontAlgn="base">
              <a:lnSpc>
                <a:spcPct val="95000"/>
              </a:lnSpc>
              <a:spcBef>
                <a:spcPct val="0"/>
              </a:spcBef>
              <a:spcAft>
                <a:spcPts val="1199"/>
              </a:spcAft>
              <a:defRPr/>
            </a:pPr>
            <a:r>
              <a:rPr lang="en-US" kern="0" spc="-100" dirty="0">
                <a:ln w="3175">
                  <a:noFill/>
                </a:ln>
                <a:ea typeface="Segoe UI" pitchFamily="34" charset="0"/>
                <a:cs typeface="Segoe UI" pitchFamily="34" charset="0"/>
              </a:rPr>
              <a:t>CONVERSATIONS-AS-A-PLATFORM</a:t>
            </a:r>
          </a:p>
          <a:p>
            <a:pPr lvl="0" defTabSz="932293" fontAlgn="base">
              <a:lnSpc>
                <a:spcPct val="95000"/>
              </a:lnSpc>
              <a:spcBef>
                <a:spcPct val="0"/>
              </a:spcBef>
              <a:spcAft>
                <a:spcPts val="1199"/>
              </a:spcAft>
              <a:defRPr/>
            </a:pPr>
            <a:r>
              <a:rPr lang="en-GB" sz="4800" kern="0" spc="-100" dirty="0">
                <a:ln w="3175">
                  <a:noFill/>
                </a:ln>
                <a:ea typeface="Segoe UI" pitchFamily="34" charset="0"/>
                <a:cs typeface="Segoe UI" pitchFamily="34" charset="0"/>
              </a:rPr>
              <a:t>Bots Are The New Apps</a:t>
            </a:r>
            <a:endParaRPr lang="en-US" sz="4800" kern="0" spc="-100" dirty="0">
              <a:ln w="3175">
                <a:noFill/>
              </a:ln>
              <a:ea typeface="Segoe UI" pitchFamily="34" charset="0"/>
              <a:cs typeface="Segoe UI" pitchFamily="34" charset="0"/>
            </a:endParaRPr>
          </a:p>
          <a:p>
            <a:pPr lvl="0" defTabSz="932293" fontAlgn="base">
              <a:lnSpc>
                <a:spcPct val="95000"/>
              </a:lnSpc>
              <a:spcBef>
                <a:spcPct val="0"/>
              </a:spcBef>
              <a:spcAft>
                <a:spcPts val="1199"/>
              </a:spcAft>
              <a:defRPr/>
            </a:pPr>
            <a:r>
              <a:rPr lang="en-US" sz="2400" kern="0" spc="-100" dirty="0">
                <a:ln w="3175">
                  <a:noFill/>
                </a:ln>
                <a:ea typeface="Segoe UI" pitchFamily="34" charset="0"/>
                <a:cs typeface="Segoe UI" pitchFamily="34" charset="0"/>
              </a:rPr>
              <a:t>Speaker Name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12" name="TextBox 11"/>
          <p:cNvSpPr txBox="1"/>
          <p:nvPr/>
        </p:nvSpPr>
        <p:spPr>
          <a:xfrm>
            <a:off x="9145772" y="6110382"/>
            <a:ext cx="2844316" cy="544722"/>
          </a:xfrm>
          <a:prstGeom prst="rect">
            <a:avLst/>
          </a:prstGeom>
          <a:noFill/>
        </p:spPr>
        <p:txBody>
          <a:bodyPr wrap="none" lIns="182854" tIns="146283" rIns="182854" bIns="146283" rtlCol="0">
            <a:spAutoFit/>
          </a:bodyPr>
          <a:lstStyle/>
          <a:p>
            <a:pPr defTabSz="932597">
              <a:lnSpc>
                <a:spcPct val="90000"/>
              </a:lnSpc>
              <a:spcAft>
                <a:spcPts val="600"/>
              </a:spcAft>
              <a:defRPr/>
            </a:pPr>
            <a:r>
              <a:rPr lang="en-US" kern="0" dirty="0"/>
              <a:t>www.botframework.com</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78" y="301318"/>
            <a:ext cx="1437959" cy="528944"/>
          </a:xfrm>
          <a:prstGeom prst="rect">
            <a:avLst/>
          </a:prstGeom>
        </p:spPr>
      </p:pic>
    </p:spTree>
    <p:extLst>
      <p:ext uri="{BB962C8B-B14F-4D97-AF65-F5344CB8AC3E}">
        <p14:creationId xmlns:p14="http://schemas.microsoft.com/office/powerpoint/2010/main" val="112150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2"/>
          <p:cNvSpPr txBox="1">
            <a:spLocks/>
          </p:cNvSpPr>
          <p:nvPr/>
        </p:nvSpPr>
        <p:spPr>
          <a:xfrm>
            <a:off x="427816" y="1318864"/>
            <a:ext cx="5485621" cy="631470"/>
          </a:xfrm>
          <a:prstGeom prst="rect">
            <a:avLst/>
          </a:prstGeom>
        </p:spPr>
        <p:txBody>
          <a:bodyPr vert="horz" lIns="91440" tIns="45720" rIns="91440" bIns="45720" rtlCol="0" anchor="ctr"/>
          <a:lstStyle>
            <a:defPPr>
              <a:defRPr lang="en-US"/>
            </a:defPPr>
            <a:lvl1pPr marL="0" algn="l"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600" dirty="0">
                <a:solidFill>
                  <a:srgbClr val="8F857D"/>
                </a:solidFill>
                <a:latin typeface="Segoe UI Light" panose="020B0502040204020203" pitchFamily="34" charset="0"/>
                <a:cs typeface="Segoe UI Light" panose="020B0502040204020203" pitchFamily="34" charset="0"/>
              </a:rPr>
              <a:t>How do you make a bot?</a:t>
            </a:r>
          </a:p>
        </p:txBody>
      </p:sp>
      <p:sp>
        <p:nvSpPr>
          <p:cNvPr id="13" name="Text Placeholder 3"/>
          <p:cNvSpPr txBox="1">
            <a:spLocks/>
          </p:cNvSpPr>
          <p:nvPr/>
        </p:nvSpPr>
        <p:spPr>
          <a:xfrm>
            <a:off x="198437" y="2278062"/>
            <a:ext cx="111252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000" dirty="0">
                <a:solidFill>
                  <a:srgbClr val="307AB3"/>
                </a:solidFill>
                <a:latin typeface="Segoe UI Light" panose="020B0502040204020203" pitchFamily="34" charset="0"/>
                <a:cs typeface="Segoe UI Light" panose="020B0502040204020203" pitchFamily="34" charset="0"/>
              </a:rPr>
              <a:t>How do you make a bot </a:t>
            </a:r>
            <a:r>
              <a:rPr lang="en-US" sz="6600" dirty="0">
                <a:solidFill>
                  <a:srgbClr val="307AB3"/>
                </a:solidFill>
                <a:latin typeface="Segoe UI Light" panose="020B0502040204020203" pitchFamily="34" charset="0"/>
                <a:cs typeface="Segoe UI Light" panose="020B0502040204020203" pitchFamily="34" charset="0"/>
              </a:rPr>
              <a:t>GREAT?</a:t>
            </a:r>
            <a:endParaRPr lang="en-US" sz="6000" dirty="0">
              <a:solidFill>
                <a:srgbClr val="307AB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29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7" name="TextBox 6"/>
          <p:cNvSpPr txBox="1"/>
          <p:nvPr/>
        </p:nvSpPr>
        <p:spPr>
          <a:xfrm>
            <a:off x="9145772" y="6110382"/>
            <a:ext cx="3075064" cy="583561"/>
          </a:xfrm>
          <a:prstGeom prst="rect">
            <a:avLst/>
          </a:prstGeom>
          <a:noFill/>
        </p:spPr>
        <p:txBody>
          <a:bodyPr wrap="none" lIns="182854" tIns="146283" rIns="182854" bIns="146283" rtlCol="0">
            <a:spAutoFit/>
          </a:bodyPr>
          <a:lstStyle/>
          <a:p>
            <a:pPr marL="0" marR="0" lvl="0" indent="0" defTabSz="932597"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effectLst/>
                <a:uLnTx/>
                <a:uFillTx/>
                <a:latin typeface="+mj-lt"/>
              </a:rPr>
              <a:t>www.botframework.com</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7450"/>
            <a:ext cx="12450249" cy="4808212"/>
          </a:xfrm>
          <a:prstGeom prst="rect">
            <a:avLst/>
          </a:prstGeom>
        </p:spPr>
      </p:pic>
    </p:spTree>
    <p:extLst>
      <p:ext uri="{BB962C8B-B14F-4D97-AF65-F5344CB8AC3E}">
        <p14:creationId xmlns:p14="http://schemas.microsoft.com/office/powerpoint/2010/main" val="408124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Connector Basics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245" y="754061"/>
            <a:ext cx="10258637" cy="5736390"/>
          </a:xfrm>
          <a:prstGeom prst="rect">
            <a:avLst/>
          </a:prstGeom>
        </p:spPr>
      </p:pic>
      <p:pic>
        <p:nvPicPr>
          <p:cNvPr id="4" name="Picture 3"/>
          <p:cNvPicPr>
            <a:picLocks noChangeAspect="1"/>
          </p:cNvPicPr>
          <p:nvPr/>
        </p:nvPicPr>
        <p:blipFill rotWithShape="1">
          <a:blip r:embed="rId3"/>
          <a:srcRect l="41117" t="36927" r="47200" b="33446"/>
          <a:stretch/>
        </p:blipFill>
        <p:spPr>
          <a:xfrm>
            <a:off x="8650606" y="1241470"/>
            <a:ext cx="2819400" cy="5149808"/>
          </a:xfrm>
          <a:prstGeom prst="rect">
            <a:avLst/>
          </a:prstGeom>
        </p:spPr>
      </p:pic>
    </p:spTree>
    <p:extLst>
      <p:ext uri="{BB962C8B-B14F-4D97-AF65-F5344CB8AC3E}">
        <p14:creationId xmlns:p14="http://schemas.microsoft.com/office/powerpoint/2010/main" val="405408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Builder SDK</a:t>
            </a:r>
          </a:p>
        </p:txBody>
      </p:sp>
      <p:sp>
        <p:nvSpPr>
          <p:cNvPr id="9" name="Text Placeholder 8"/>
          <p:cNvSpPr>
            <a:spLocks noGrp="1"/>
          </p:cNvSpPr>
          <p:nvPr>
            <p:ph type="body" sz="quarter" idx="4294967295"/>
          </p:nvPr>
        </p:nvSpPr>
        <p:spPr>
          <a:xfrm>
            <a:off x="271815" y="1508124"/>
            <a:ext cx="6251575" cy="4244367"/>
          </a:xfrm>
        </p:spPr>
        <p:txBody>
          <a:bodyPr/>
          <a:lstStyle/>
          <a:p>
            <a:r>
              <a:rPr lang="en-US" sz="3060" dirty="0">
                <a:latin typeface="Segoe UI Light" panose="020B0502040204020203" pitchFamily="34" charset="0"/>
                <a:cs typeface="Segoe UI Light" panose="020B0502040204020203" pitchFamily="34" charset="0"/>
              </a:rPr>
              <a:t>C# and Node.js</a:t>
            </a:r>
          </a:p>
          <a:p>
            <a:pPr marL="0" indent="0">
              <a:buNone/>
            </a:pPr>
            <a:endParaRPr lang="en-US" sz="3060" dirty="0">
              <a:latin typeface="Segoe UI Light" panose="020B0502040204020203" pitchFamily="34" charset="0"/>
              <a:cs typeface="Segoe UI Light" panose="020B0502040204020203" pitchFamily="34" charset="0"/>
            </a:endParaRPr>
          </a:p>
          <a:p>
            <a:endParaRPr lang="en-US" sz="3200" dirty="0">
              <a:latin typeface="Segoe UI Light" panose="020B0502040204020203" pitchFamily="34" charset="0"/>
              <a:cs typeface="Segoe UI Light" panose="020B0502040204020203" pitchFamily="34" charset="0"/>
            </a:endParaRPr>
          </a:p>
          <a:p>
            <a:r>
              <a:rPr lang="en-US" sz="3060" dirty="0">
                <a:latin typeface="Segoe UI Light" panose="020B0502040204020203" pitchFamily="34" charset="0"/>
                <a:cs typeface="Segoe UI Light" panose="020B0502040204020203" pitchFamily="34" charset="0"/>
              </a:rPr>
              <a:t>Dialogs</a:t>
            </a:r>
          </a:p>
          <a:p>
            <a:pPr lvl="1"/>
            <a:r>
              <a:rPr lang="en-US" sz="2040" dirty="0">
                <a:latin typeface="Segoe UI Light" panose="020B0502040204020203" pitchFamily="34" charset="0"/>
                <a:cs typeface="Segoe UI Light" panose="020B0502040204020203" pitchFamily="34" charset="0"/>
              </a:rPr>
              <a:t>Built-in prompts</a:t>
            </a:r>
          </a:p>
          <a:p>
            <a:pPr lvl="1"/>
            <a:r>
              <a:rPr lang="en-US" sz="2040" dirty="0">
                <a:latin typeface="Segoe UI Light" panose="020B0502040204020203" pitchFamily="34" charset="0"/>
                <a:cs typeface="Segoe UI Light" panose="020B0502040204020203" pitchFamily="34" charset="0"/>
              </a:rPr>
              <a:t>Natural language understanding (LUIS)</a:t>
            </a:r>
          </a:p>
          <a:p>
            <a:pPr lvl="1"/>
            <a:r>
              <a:rPr lang="en-US" sz="2040" dirty="0">
                <a:latin typeface="Segoe UI Light" panose="020B0502040204020203" pitchFamily="34" charset="0"/>
                <a:cs typeface="Segoe UI Light" panose="020B0502040204020203" pitchFamily="34" charset="0"/>
              </a:rPr>
              <a:t>Form slot filling</a:t>
            </a:r>
          </a:p>
          <a:p>
            <a:pPr lvl="1"/>
            <a:r>
              <a:rPr lang="en-US" sz="2040" dirty="0">
                <a:latin typeface="Segoe UI Light" panose="020B0502040204020203" pitchFamily="34" charset="0"/>
                <a:cs typeface="Segoe UI Light" panose="020B0502040204020203" pitchFamily="34" charset="0"/>
              </a:rPr>
              <a:t>Profile (e.g., home address)</a:t>
            </a:r>
          </a:p>
          <a:p>
            <a:pPr marL="0" indent="0">
              <a:buNone/>
            </a:pPr>
            <a:endParaRPr lang="en-US" dirty="0"/>
          </a:p>
        </p:txBody>
      </p:sp>
      <p:pic>
        <p:nvPicPr>
          <p:cNvPr id="6" name="Picture 5"/>
          <p:cNvPicPr>
            <a:picLocks noChangeAspect="1"/>
          </p:cNvPicPr>
          <p:nvPr/>
        </p:nvPicPr>
        <p:blipFill>
          <a:blip r:embed="rId3"/>
          <a:stretch>
            <a:fillRect/>
          </a:stretch>
        </p:blipFill>
        <p:spPr>
          <a:xfrm>
            <a:off x="5188667" y="-889165"/>
            <a:ext cx="2875168" cy="602231"/>
          </a:xfrm>
          <a:prstGeom prst="rect">
            <a:avLst/>
          </a:prstGeom>
        </p:spPr>
      </p:pic>
      <p:pic>
        <p:nvPicPr>
          <p:cNvPr id="7" name="Picture 6"/>
          <p:cNvPicPr>
            <a:picLocks noChangeAspect="1"/>
          </p:cNvPicPr>
          <p:nvPr/>
        </p:nvPicPr>
        <p:blipFill>
          <a:blip r:embed="rId3"/>
          <a:stretch>
            <a:fillRect/>
          </a:stretch>
        </p:blipFill>
        <p:spPr>
          <a:xfrm>
            <a:off x="5344101" y="-733731"/>
            <a:ext cx="2875168" cy="602231"/>
          </a:xfrm>
          <a:prstGeom prst="rect">
            <a:avLst/>
          </a:prstGeom>
        </p:spPr>
      </p:pic>
      <p:pic>
        <p:nvPicPr>
          <p:cNvPr id="12" name="Picture 11"/>
          <p:cNvPicPr>
            <a:picLocks noChangeAspect="1"/>
          </p:cNvPicPr>
          <p:nvPr/>
        </p:nvPicPr>
        <p:blipFill>
          <a:blip r:embed="rId4"/>
          <a:stretch>
            <a:fillRect/>
          </a:stretch>
        </p:blipFill>
        <p:spPr>
          <a:xfrm>
            <a:off x="6605637" y="1"/>
            <a:ext cx="5829955" cy="6994525"/>
          </a:xfrm>
          <a:prstGeom prst="rect">
            <a:avLst/>
          </a:prstGeom>
        </p:spPr>
      </p:pic>
    </p:spTree>
    <p:extLst>
      <p:ext uri="{BB962C8B-B14F-4D97-AF65-F5344CB8AC3E}">
        <p14:creationId xmlns:p14="http://schemas.microsoft.com/office/powerpoint/2010/main" val="176863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solidFill>
                  <a:srgbClr val="307AB3"/>
                </a:solidFill>
              </a:rPr>
              <a:t>Bot Connector Messages</a:t>
            </a:r>
          </a:p>
        </p:txBody>
      </p:sp>
      <p:cxnSp>
        <p:nvCxnSpPr>
          <p:cNvPr id="8" name="Straight Arrow Connector 7"/>
          <p:cNvCxnSpPr/>
          <p:nvPr/>
        </p:nvCxnSpPr>
        <p:spPr>
          <a:xfrm>
            <a:off x="3851348" y="1755950"/>
            <a:ext cx="5180680" cy="16198"/>
          </a:xfrm>
          <a:prstGeom prst="straightConnector1">
            <a:avLst/>
          </a:prstGeom>
          <a:ln w="76200">
            <a:solidFill>
              <a:srgbClr val="307A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03637" y="2049462"/>
            <a:ext cx="8771743" cy="4822201"/>
          </a:xfrm>
          <a:prstGeom prst="rect">
            <a:avLst/>
          </a:prstGeom>
          <a:noFill/>
        </p:spPr>
        <p:txBody>
          <a:bodyPr wrap="square" lIns="186521" tIns="149217" rIns="186521" bIns="149217"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"type": "Message",</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"id": "68YrxgtB53Y",</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conversationId</a:t>
            </a:r>
            <a:r>
              <a:rPr kumimoji="0" lang="en-US" sz="1632" b="0" i="0" u="none" strike="noStrike" kern="0" cap="none" spc="0" normalizeH="0" baseline="0" noProof="0" dirty="0">
                <a:ln>
                  <a:noFill/>
                </a:ln>
                <a:effectLst/>
                <a:uLnTx/>
                <a:uFillTx/>
                <a:latin typeface="Consolas" panose="020B0609020204030204" pitchFamily="49" charset="0"/>
              </a:rPr>
              <a:t>": "DphPaFQrDuZDKyCez4AFGcT4vy5aQDje1lLGIjB8v18MFtb",</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"language": "</a:t>
            </a:r>
            <a:r>
              <a:rPr kumimoji="0" lang="en-US" sz="1632" b="0" i="0" u="none" strike="noStrike" kern="0" cap="none" spc="0" normalizeH="0" baseline="0" noProof="0" dirty="0" err="1">
                <a:ln>
                  <a:noFill/>
                </a:ln>
                <a:effectLst/>
                <a:uLnTx/>
                <a:uFillTx/>
                <a:latin typeface="Consolas" panose="020B0609020204030204" pitchFamily="49" charset="0"/>
              </a:rPr>
              <a:t>en</a:t>
            </a: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"text": "You can say \"/order\" to order!",</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"attachments": [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"from":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"name": "+12065551212",</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channelId</a:t>
            </a: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sms</a:t>
            </a: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"address": "+12065551212",</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"id": "Ro52hKN287",</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isBot</a:t>
            </a:r>
            <a:r>
              <a:rPr kumimoji="0" lang="en-US" sz="1632" b="0" i="0" u="none" strike="noStrike" kern="0" cap="none" spc="0" normalizeH="0" baseline="0" noProof="0" dirty="0">
                <a:ln>
                  <a:noFill/>
                </a:ln>
                <a:effectLst/>
                <a:uLnTx/>
                <a:uFillTx/>
                <a:latin typeface="Consolas" panose="020B0609020204030204" pitchFamily="49" charset="0"/>
              </a:rPr>
              <a:t>": false</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channelData</a:t>
            </a:r>
            <a:r>
              <a:rPr kumimoji="0" lang="en-US" sz="1632" b="0" i="0" u="none" strike="noStrike" kern="0" cap="none" spc="0" normalizeH="0" baseline="0" noProof="0" dirty="0">
                <a:ln>
                  <a:noFill/>
                </a:ln>
                <a:effectLst/>
                <a:uLnTx/>
                <a:uFillTx/>
                <a:latin typeface="Consolas" panose="020B0609020204030204" pitchFamily="49" charset="0"/>
              </a:rPr>
              <a:t>": { </a:t>
            </a:r>
            <a:r>
              <a:rPr kumimoji="0" lang="en-US" sz="1632" b="0" i="1" u="none" strike="noStrike" kern="0" cap="none" spc="0" normalizeH="0" baseline="0" noProof="0" dirty="0">
                <a:ln>
                  <a:noFill/>
                </a:ln>
                <a:effectLst/>
                <a:uLnTx/>
                <a:uFillTx/>
                <a:latin typeface="Consolas" panose="020B0609020204030204" pitchFamily="49" charset="0"/>
              </a:rPr>
              <a:t>SMS data here</a:t>
            </a: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botUserData</a:t>
            </a:r>
            <a:r>
              <a:rPr kumimoji="0" lang="en-US" sz="1632" b="0" i="0" u="none" strike="noStrike" kern="0" cap="none" spc="0" normalizeH="0" baseline="0" noProof="0" dirty="0">
                <a:ln>
                  <a:noFill/>
                </a:ln>
                <a:effectLst/>
                <a:uLnTx/>
                <a:uFillTx/>
                <a:latin typeface="Consolas" panose="020B0609020204030204" pitchFamily="49" charset="0"/>
              </a:rPr>
              <a:t>": { </a:t>
            </a:r>
            <a:r>
              <a:rPr kumimoji="0" lang="en-US" sz="1632" b="0" i="1" u="none" strike="noStrike" kern="0" cap="none" spc="0" normalizeH="0" baseline="0" noProof="0" dirty="0">
                <a:ln>
                  <a:noFill/>
                </a:ln>
                <a:effectLst/>
                <a:uLnTx/>
                <a:uFillTx/>
                <a:latin typeface="Consolas" panose="020B0609020204030204" pitchFamily="49" charset="0"/>
              </a:rPr>
              <a:t>your data here</a:t>
            </a: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a:t>
            </a:r>
            <a:endParaRPr kumimoji="0" lang="en-US" sz="2040" b="0" i="0" u="none" strike="noStrike" kern="0" cap="none" spc="0" normalizeH="0" baseline="0" noProof="0" dirty="0">
              <a:ln>
                <a:noFill/>
              </a:ln>
              <a:effectLst/>
              <a:uLnTx/>
              <a:uFillTx/>
              <a:latin typeface="Consolas" panose="020B0609020204030204" pitchFamily="49" charset="0"/>
            </a:endParaRPr>
          </a:p>
        </p:txBody>
      </p:sp>
      <p:sp>
        <p:nvSpPr>
          <p:cNvPr id="10" name="Rectangle 9"/>
          <p:cNvSpPr/>
          <p:nvPr/>
        </p:nvSpPr>
        <p:spPr bwMode="auto">
          <a:xfrm>
            <a:off x="9655917" y="1287462"/>
            <a:ext cx="1962223" cy="9693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sp>
        <p:nvSpPr>
          <p:cNvPr id="11" name="Rectangle 10"/>
          <p:cNvSpPr/>
          <p:nvPr/>
        </p:nvSpPr>
        <p:spPr bwMode="auto">
          <a:xfrm>
            <a:off x="1265237" y="1287462"/>
            <a:ext cx="1962223" cy="9693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Your</a:t>
            </a:r>
          </a:p>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Bot</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909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Text Placeholder 1"/>
          <p:cNvSpPr>
            <a:spLocks noGrp="1"/>
          </p:cNvSpPr>
          <p:nvPr>
            <p:ph type="body" sz="quarter" idx="10"/>
          </p:nvPr>
        </p:nvSpPr>
        <p:spPr/>
        <p:txBody>
          <a:bodyPr/>
          <a:lstStyle/>
          <a:p>
            <a:r>
              <a:rPr lang="en-US" sz="2400" dirty="0"/>
              <a:t>Send requests and receive responses to/from your bot endpoint on localhost</a:t>
            </a:r>
          </a:p>
          <a:p>
            <a:endParaRPr lang="en-US" sz="2400" dirty="0"/>
          </a:p>
          <a:p>
            <a:r>
              <a:rPr lang="en-US" sz="2400" dirty="0"/>
              <a:t>Inspect the JSON response</a:t>
            </a:r>
          </a:p>
          <a:p>
            <a:endParaRPr lang="en-US" sz="2400" dirty="0"/>
          </a:p>
          <a:p>
            <a:r>
              <a:rPr lang="en-US" sz="2400" dirty="0"/>
              <a:t>Emulate a specific user and/or conversation</a:t>
            </a:r>
          </a:p>
          <a:p>
            <a:pPr marL="0" indent="0">
              <a:buNone/>
            </a:pPr>
            <a:endParaRPr lang="en-US" sz="3600" dirty="0"/>
          </a:p>
        </p:txBody>
      </p:sp>
      <p:sp>
        <p:nvSpPr>
          <p:cNvPr id="12" name="Title 2"/>
          <p:cNvSpPr>
            <a:spLocks noGrp="1"/>
          </p:cNvSpPr>
          <p:nvPr>
            <p:ph type="title"/>
          </p:nvPr>
        </p:nvSpPr>
        <p:spPr/>
        <p:txBody>
          <a:bodyPr/>
          <a:lstStyle/>
          <a:p>
            <a:r>
              <a:rPr lang="en-US" sz="4000" dirty="0">
                <a:solidFill>
                  <a:srgbClr val="307AB3"/>
                </a:solidFill>
              </a:rPr>
              <a:t>Bot Framework Emulator</a:t>
            </a:r>
          </a:p>
        </p:txBody>
      </p:sp>
      <p:pic>
        <p:nvPicPr>
          <p:cNvPr id="13" name="Picture 12"/>
          <p:cNvPicPr>
            <a:picLocks noChangeAspect="1"/>
          </p:cNvPicPr>
          <p:nvPr/>
        </p:nvPicPr>
        <p:blipFill>
          <a:blip r:embed="rId3"/>
          <a:stretch>
            <a:fillRect/>
          </a:stretch>
        </p:blipFill>
        <p:spPr>
          <a:xfrm>
            <a:off x="2074369" y="3421062"/>
            <a:ext cx="8290101" cy="3393583"/>
          </a:xfrm>
          <a:prstGeom prst="rect">
            <a:avLst/>
          </a:prstGeom>
        </p:spPr>
      </p:pic>
    </p:spTree>
    <p:extLst>
      <p:ext uri="{BB962C8B-B14F-4D97-AF65-F5344CB8AC3E}">
        <p14:creationId xmlns:p14="http://schemas.microsoft.com/office/powerpoint/2010/main" val="240193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Developer Portal</a:t>
            </a:r>
          </a:p>
        </p:txBody>
      </p:sp>
      <p:sp>
        <p:nvSpPr>
          <p:cNvPr id="9" name="Text Placeholder 8"/>
          <p:cNvSpPr>
            <a:spLocks noGrp="1"/>
          </p:cNvSpPr>
          <p:nvPr>
            <p:ph type="body" sz="quarter" idx="4294967295"/>
          </p:nvPr>
        </p:nvSpPr>
        <p:spPr>
          <a:xfrm>
            <a:off x="327422" y="1750906"/>
            <a:ext cx="4298950" cy="3951287"/>
          </a:xfrm>
        </p:spPr>
        <p:txBody>
          <a:bodyPr/>
          <a:lstStyle/>
          <a:p>
            <a:r>
              <a:rPr lang="en-US" sz="3264" dirty="0">
                <a:latin typeface="Segoe UI Light" panose="020B0502040204020203" pitchFamily="34" charset="0"/>
                <a:cs typeface="Segoe UI Light" panose="020B0502040204020203" pitchFamily="34" charset="0"/>
              </a:rPr>
              <a:t>Register</a:t>
            </a:r>
          </a:p>
          <a:p>
            <a:pPr marL="0" indent="0">
              <a:buNone/>
            </a:pPr>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Configure Channels</a:t>
            </a:r>
          </a:p>
          <a:p>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Test</a:t>
            </a:r>
          </a:p>
          <a:p>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Manage</a:t>
            </a:r>
          </a:p>
        </p:txBody>
      </p:sp>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40" y="935108"/>
            <a:ext cx="6699461" cy="5582884"/>
          </a:xfrm>
          <a:prstGeom prst="rect">
            <a:avLst/>
          </a:prstGeom>
        </p:spPr>
      </p:pic>
    </p:spTree>
    <p:extLst>
      <p:ext uri="{BB962C8B-B14F-4D97-AF65-F5344CB8AC3E}">
        <p14:creationId xmlns:p14="http://schemas.microsoft.com/office/powerpoint/2010/main" val="244583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Directory</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693"/>
          <a:stretch/>
        </p:blipFill>
        <p:spPr>
          <a:xfrm>
            <a:off x="2352863" y="1058862"/>
            <a:ext cx="7733116" cy="5570496"/>
          </a:xfrm>
          <a:prstGeom prst="rect">
            <a:avLst/>
          </a:prstGeom>
        </p:spPr>
      </p:pic>
    </p:spTree>
    <p:extLst>
      <p:ext uri="{BB962C8B-B14F-4D97-AF65-F5344CB8AC3E}">
        <p14:creationId xmlns:p14="http://schemas.microsoft.com/office/powerpoint/2010/main" val="123868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graphicFrame>
        <p:nvGraphicFramePr>
          <p:cNvPr id="7" name="Diagram 6"/>
          <p:cNvGraphicFramePr/>
          <p:nvPr>
            <p:extLst>
              <p:ext uri="{D42A27DB-BD31-4B8C-83A1-F6EECF244321}">
                <p14:modId xmlns:p14="http://schemas.microsoft.com/office/powerpoint/2010/main" val="2949994479"/>
              </p:ext>
            </p:extLst>
          </p:nvPr>
        </p:nvGraphicFramePr>
        <p:xfrm>
          <a:off x="237220" y="4970335"/>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9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9798" y="2161181"/>
            <a:ext cx="4556719" cy="2970044"/>
          </a:xfrm>
          <a:prstGeom prst="rect">
            <a:avLst/>
          </a:prstGeom>
        </p:spPr>
        <p:txBody>
          <a:bodyPr wrap="square" anchor="ctr">
            <a:spAutoFit/>
          </a:bodyPr>
          <a:lstStyle/>
          <a:p>
            <a:pPr defTabSz="932418">
              <a:lnSpc>
                <a:spcPct val="90000"/>
              </a:lnSpc>
              <a:spcAft>
                <a:spcPts val="1499"/>
              </a:spcAft>
            </a:pPr>
            <a:r>
              <a:rPr lang="en-US" altLang="en-US" sz="7200" kern="0" dirty="0">
                <a:solidFill>
                  <a:srgbClr val="307AB3"/>
                </a:solidFill>
                <a:latin typeface="Segoe UI Light"/>
              </a:rPr>
              <a:t>Adding </a:t>
            </a:r>
          </a:p>
          <a:p>
            <a:pPr defTabSz="932418">
              <a:lnSpc>
                <a:spcPct val="90000"/>
              </a:lnSpc>
              <a:spcAft>
                <a:spcPts val="1499"/>
              </a:spcAft>
            </a:pPr>
            <a:r>
              <a:rPr lang="en-US" altLang="en-US" sz="7200" kern="0" dirty="0">
                <a:solidFill>
                  <a:srgbClr val="307AB3"/>
                </a:solidFill>
                <a:latin typeface="Segoe UI Light"/>
              </a:rPr>
              <a:t>Bot Smarts</a:t>
            </a:r>
          </a:p>
          <a:p>
            <a:pPr defTabSz="932418">
              <a:lnSpc>
                <a:spcPct val="90000"/>
              </a:lnSpc>
              <a:spcAft>
                <a:spcPts val="1499"/>
              </a:spcAft>
            </a:pPr>
            <a:r>
              <a:rPr lang="en-US" altLang="en-US" sz="3600" kern="0" dirty="0">
                <a:solidFill>
                  <a:srgbClr val="307AB3"/>
                </a:solidFill>
                <a:latin typeface="Segoe UI Light"/>
              </a:rPr>
              <a:t>COGNITIVE APIs</a:t>
            </a:r>
            <a:endParaRPr lang="en-US" altLang="en-US" sz="2400" kern="0" dirty="0">
              <a:solidFill>
                <a:srgbClr val="307AB3"/>
              </a:solidFill>
              <a:latin typeface="Segoe UI Light"/>
            </a:endParaRPr>
          </a:p>
        </p:txBody>
      </p:sp>
      <p:pic>
        <p:nvPicPr>
          <p:cNvPr id="6" name="Picture 5"/>
          <p:cNvPicPr>
            <a:picLocks noChangeAspect="1"/>
          </p:cNvPicPr>
          <p:nvPr/>
        </p:nvPicPr>
        <p:blipFill>
          <a:blip r:embed="rId3"/>
          <a:stretch>
            <a:fillRect/>
          </a:stretch>
        </p:blipFill>
        <p:spPr>
          <a:xfrm>
            <a:off x="7894637" y="1856536"/>
            <a:ext cx="2475927" cy="3579331"/>
          </a:xfrm>
          <a:prstGeom prst="rect">
            <a:avLst/>
          </a:prstGeom>
        </p:spPr>
      </p:pic>
    </p:spTree>
    <p:extLst>
      <p:ext uri="{BB962C8B-B14F-4D97-AF65-F5344CB8AC3E}">
        <p14:creationId xmlns:p14="http://schemas.microsoft.com/office/powerpoint/2010/main" val="27883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3"/>
          <p:cNvSpPr txBox="1">
            <a:spLocks/>
          </p:cNvSpPr>
          <p:nvPr/>
        </p:nvSpPr>
        <p:spPr>
          <a:xfrm>
            <a:off x="274637" y="830262"/>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Why are we hearing so much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about bots now?</a:t>
            </a:r>
          </a:p>
        </p:txBody>
      </p:sp>
      <p:sp>
        <p:nvSpPr>
          <p:cNvPr id="5" name="Text Placeholder 3"/>
          <p:cNvSpPr txBox="1">
            <a:spLocks/>
          </p:cNvSpPr>
          <p:nvPr/>
        </p:nvSpPr>
        <p:spPr>
          <a:xfrm>
            <a:off x="758824" y="2173349"/>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rgbClr val="256D89"/>
                </a:solidFill>
                <a:effectLst/>
                <a:uLnTx/>
                <a:uFillTx/>
                <a:latin typeface="Segoe UI Light" panose="020B0502040204020203" pitchFamily="34" charset="0"/>
                <a:ea typeface="+mn-ea"/>
                <a:cs typeface="Segoe UI Light" panose="020B0502040204020203" pitchFamily="34" charset="0"/>
              </a:rPr>
              <a:t>AI</a:t>
            </a:r>
            <a:endPar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3"/>
          <p:cNvSpPr txBox="1">
            <a:spLocks/>
          </p:cNvSpPr>
          <p:nvPr/>
        </p:nvSpPr>
        <p:spPr>
          <a:xfrm>
            <a:off x="758824" y="3597235"/>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Messaging apps</a:t>
            </a:r>
          </a:p>
        </p:txBody>
      </p:sp>
      <p:sp>
        <p:nvSpPr>
          <p:cNvPr id="7" name="Text Placeholder 3"/>
          <p:cNvSpPr txBox="1">
            <a:spLocks/>
          </p:cNvSpPr>
          <p:nvPr/>
        </p:nvSpPr>
        <p:spPr>
          <a:xfrm>
            <a:off x="731837" y="2843805"/>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Data</a:t>
            </a:r>
          </a:p>
        </p:txBody>
      </p:sp>
      <p:sp>
        <p:nvSpPr>
          <p:cNvPr id="8" name="Rectangle 7"/>
          <p:cNvSpPr/>
          <p:nvPr/>
        </p:nvSpPr>
        <p:spPr>
          <a:xfrm>
            <a:off x="0" y="6666257"/>
            <a:ext cx="1295547" cy="313932"/>
          </a:xfrm>
          <a:prstGeom prst="rect">
            <a:avLst/>
          </a:prstGeom>
        </p:spPr>
        <p:txBody>
          <a:bodyPr wrap="none">
            <a:spAutoFit/>
          </a:bodyPr>
          <a:lstStyle/>
          <a:p>
            <a:pPr defTabSz="932597">
              <a:lnSpc>
                <a:spcPct val="90000"/>
              </a:lnSpc>
              <a:spcAft>
                <a:spcPts val="600"/>
              </a:spcAft>
              <a:defRPr/>
            </a:pPr>
            <a:r>
              <a:rPr lang="en-US" sz="1600" kern="0" dirty="0"/>
              <a:t>@liliankasem</a:t>
            </a:r>
          </a:p>
        </p:txBody>
      </p:sp>
    </p:spTree>
    <p:extLst>
      <p:ext uri="{BB962C8B-B14F-4D97-AF65-F5344CB8AC3E}">
        <p14:creationId xmlns:p14="http://schemas.microsoft.com/office/powerpoint/2010/main" val="8551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kern="0" dirty="0">
                <a:solidFill>
                  <a:srgbClr val="307AB3"/>
                </a:solidFill>
                <a:latin typeface="Segoe UI Light"/>
              </a:rPr>
              <a:t>Microsoft Cognitive Services</a:t>
            </a:r>
          </a:p>
          <a:p>
            <a:pPr defTabSz="932418">
              <a:lnSpc>
                <a:spcPct val="90000"/>
              </a:lnSpc>
              <a:spcAft>
                <a:spcPts val="1499"/>
              </a:spcAft>
            </a:pPr>
            <a:r>
              <a:rPr lang="en-US" sz="3599" kern="0" dirty="0">
                <a:solidFill>
                  <a:srgbClr val="307AB3"/>
                </a:solidFill>
                <a:latin typeface="Segoe UI Light"/>
              </a:rPr>
              <a:t>Give your apps </a:t>
            </a:r>
            <a:br>
              <a:rPr lang="en-US" sz="3599" kern="0" dirty="0">
                <a:solidFill>
                  <a:srgbClr val="307AB3"/>
                </a:solidFill>
                <a:latin typeface="Segoe UI Light"/>
              </a:rPr>
            </a:br>
            <a:r>
              <a:rPr lang="en-US" sz="3599" kern="0" dirty="0">
                <a:solidFill>
                  <a:srgbClr val="307AB3"/>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spTree>
    <p:extLst>
      <p:ext uri="{BB962C8B-B14F-4D97-AF65-F5344CB8AC3E}">
        <p14:creationId xmlns:p14="http://schemas.microsoft.com/office/powerpoint/2010/main" val="110121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txBox="1">
            <a:spLocks/>
          </p:cNvSpPr>
          <p:nvPr/>
        </p:nvSpPr>
        <p:spPr>
          <a:xfrm>
            <a:off x="466725" y="150813"/>
            <a:ext cx="11969750" cy="915987"/>
          </a:xfrm>
          <a:prstGeom prst="rect">
            <a:avLst/>
          </a:prstGeom>
        </p:spPr>
        <p:txBody>
          <a:bodyPr vert="horz" wrap="square" lIns="146304" tIns="91440" rIns="146304" bIns="91440" rtlCol="0" anchor="t">
            <a:normAutofit/>
          </a:bodyPr>
          <a:lstStyle>
            <a:lvl1pPr algn="l" defTabSz="93219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dirty="0">
                <a:solidFill>
                  <a:srgbClr val="307AB3"/>
                </a:solidFill>
              </a:rPr>
              <a:t>Apps Powered by MS Cognitive Services</a:t>
            </a:r>
          </a:p>
        </p:txBody>
      </p:sp>
      <p:pic>
        <p:nvPicPr>
          <p:cNvPr id="12" name="Picture 11"/>
          <p:cNvPicPr>
            <a:picLocks noChangeAspect="1"/>
          </p:cNvPicPr>
          <p:nvPr/>
        </p:nvPicPr>
        <p:blipFill>
          <a:blip r:embed="rId3"/>
          <a:stretch>
            <a:fillRect/>
          </a:stretch>
        </p:blipFill>
        <p:spPr>
          <a:xfrm>
            <a:off x="4638417" y="1256199"/>
            <a:ext cx="3027416" cy="2650139"/>
          </a:xfrm>
          <a:prstGeom prst="rect">
            <a:avLst/>
          </a:prstGeom>
        </p:spPr>
      </p:pic>
      <p:pic>
        <p:nvPicPr>
          <p:cNvPr id="13" name="Picture 12"/>
          <p:cNvPicPr>
            <a:picLocks noChangeAspect="1"/>
          </p:cNvPicPr>
          <p:nvPr/>
        </p:nvPicPr>
        <p:blipFill>
          <a:blip r:embed="rId4"/>
          <a:stretch>
            <a:fillRect/>
          </a:stretch>
        </p:blipFill>
        <p:spPr>
          <a:xfrm>
            <a:off x="1646886" y="1189206"/>
            <a:ext cx="2605799" cy="2636327"/>
          </a:xfrm>
          <a:prstGeom prst="rect">
            <a:avLst/>
          </a:prstGeom>
        </p:spPr>
      </p:pic>
      <p:pic>
        <p:nvPicPr>
          <p:cNvPr id="14" name="Picture 13"/>
          <p:cNvPicPr>
            <a:picLocks noChangeAspect="1"/>
          </p:cNvPicPr>
          <p:nvPr/>
        </p:nvPicPr>
        <p:blipFill>
          <a:blip r:embed="rId5"/>
          <a:stretch>
            <a:fillRect/>
          </a:stretch>
        </p:blipFill>
        <p:spPr>
          <a:xfrm>
            <a:off x="8099107" y="1174985"/>
            <a:ext cx="2461915" cy="2394513"/>
          </a:xfrm>
          <a:prstGeom prst="rect">
            <a:avLst/>
          </a:prstGeom>
        </p:spPr>
      </p:pic>
      <p:sp>
        <p:nvSpPr>
          <p:cNvPr id="15" name="TextBox 14"/>
          <p:cNvSpPr txBox="1"/>
          <p:nvPr/>
        </p:nvSpPr>
        <p:spPr>
          <a:xfrm>
            <a:off x="1646887" y="3538075"/>
            <a:ext cx="2601832"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Captionbot.ai</a:t>
            </a:r>
          </a:p>
        </p:txBody>
      </p:sp>
      <p:sp>
        <p:nvSpPr>
          <p:cNvPr id="21" name="TextBox 20"/>
          <p:cNvSpPr txBox="1"/>
          <p:nvPr/>
        </p:nvSpPr>
        <p:spPr>
          <a:xfrm>
            <a:off x="4638417" y="3551777"/>
            <a:ext cx="3027416"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err="1">
                <a:solidFill>
                  <a:schemeClr val="bg1"/>
                </a:solidFill>
              </a:rPr>
              <a:t>CelebsLike.Me</a:t>
            </a:r>
            <a:endParaRPr lang="en-GB" sz="1199" kern="0" dirty="0">
              <a:solidFill>
                <a:schemeClr val="bg1"/>
              </a:solidFill>
            </a:endParaRPr>
          </a:p>
        </p:txBody>
      </p:sp>
      <p:sp>
        <p:nvSpPr>
          <p:cNvPr id="22" name="TextBox 21"/>
          <p:cNvSpPr txBox="1"/>
          <p:nvPr/>
        </p:nvSpPr>
        <p:spPr>
          <a:xfrm>
            <a:off x="8099107" y="3538074"/>
            <a:ext cx="2461915"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Murphybot.com</a:t>
            </a:r>
          </a:p>
        </p:txBody>
      </p:sp>
      <p:grpSp>
        <p:nvGrpSpPr>
          <p:cNvPr id="23" name="Group 22"/>
          <p:cNvGrpSpPr/>
          <p:nvPr/>
        </p:nvGrpSpPr>
        <p:grpSpPr>
          <a:xfrm>
            <a:off x="1607230" y="4158490"/>
            <a:ext cx="2772147" cy="2406646"/>
            <a:chOff x="2180211" y="4201670"/>
            <a:chExt cx="3101803" cy="2692838"/>
          </a:xfrm>
        </p:grpSpPr>
        <p:pic>
          <p:nvPicPr>
            <p:cNvPr id="24" name="Content Placeholder 4"/>
            <p:cNvPicPr>
              <a:picLocks noChangeAspect="1"/>
            </p:cNvPicPr>
            <p:nvPr/>
          </p:nvPicPr>
          <p:blipFill>
            <a:blip r:embed="rId6">
              <a:extLst>
                <a:ext uri="{28A0092B-C50C-407E-A947-70E740481C1C}">
                  <a14:useLocalDpi xmlns:a14="http://schemas.microsoft.com/office/drawing/2010/main" val="0"/>
                </a:ext>
              </a:extLst>
            </a:blip>
            <a:srcRect t="4540" b="4540"/>
            <a:stretch>
              <a:fillRect/>
            </a:stretch>
          </p:blipFill>
          <p:spPr>
            <a:xfrm>
              <a:off x="2180211" y="4201670"/>
              <a:ext cx="3101803" cy="2363014"/>
            </a:xfrm>
            <a:prstGeom prst="rect">
              <a:avLst/>
            </a:prstGeom>
          </p:spPr>
        </p:pic>
        <p:sp>
          <p:nvSpPr>
            <p:cNvPr id="25" name="TextBox 24"/>
            <p:cNvSpPr txBox="1"/>
            <p:nvPr/>
          </p:nvSpPr>
          <p:spPr>
            <a:xfrm>
              <a:off x="2180211" y="6427639"/>
              <a:ext cx="3101803" cy="466869"/>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How-Old.net</a:t>
              </a:r>
            </a:p>
          </p:txBody>
        </p:sp>
      </p:grpSp>
      <p:grpSp>
        <p:nvGrpSpPr>
          <p:cNvPr id="26" name="Group 25"/>
          <p:cNvGrpSpPr/>
          <p:nvPr/>
        </p:nvGrpSpPr>
        <p:grpSpPr>
          <a:xfrm>
            <a:off x="4637283" y="4158490"/>
            <a:ext cx="2951069" cy="2406646"/>
            <a:chOff x="6261562" y="4180942"/>
            <a:chExt cx="2470919" cy="2713567"/>
          </a:xfrm>
        </p:grpSpPr>
        <p:pic>
          <p:nvPicPr>
            <p:cNvPr id="27" name="Content Placeholder 8"/>
            <p:cNvPicPr>
              <a:picLocks noChangeAspect="1"/>
            </p:cNvPicPr>
            <p:nvPr/>
          </p:nvPicPr>
          <p:blipFill>
            <a:blip r:embed="rId7">
              <a:extLst>
                <a:ext uri="{28A0092B-C50C-407E-A947-70E740481C1C}">
                  <a14:useLocalDpi xmlns:a14="http://schemas.microsoft.com/office/drawing/2010/main" val="0"/>
                </a:ext>
              </a:extLst>
            </a:blip>
            <a:srcRect l="1668" r="1668"/>
            <a:stretch>
              <a:fillRect/>
            </a:stretch>
          </p:blipFill>
          <p:spPr>
            <a:xfrm>
              <a:off x="6294426" y="4180942"/>
              <a:ext cx="2438054" cy="2592457"/>
            </a:xfrm>
            <a:prstGeom prst="rect">
              <a:avLst/>
            </a:prstGeom>
          </p:spPr>
        </p:pic>
        <p:sp>
          <p:nvSpPr>
            <p:cNvPr id="28" name="TextBox 27"/>
            <p:cNvSpPr txBox="1"/>
            <p:nvPr/>
          </p:nvSpPr>
          <p:spPr>
            <a:xfrm>
              <a:off x="6261562" y="6432909"/>
              <a:ext cx="2470919"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TwinsOrNot.net</a:t>
              </a:r>
            </a:p>
          </p:txBody>
        </p:sp>
      </p:grpSp>
      <p:sp>
        <p:nvSpPr>
          <p:cNvPr id="30" name="Rectangle 29"/>
          <p:cNvSpPr/>
          <p:nvPr/>
        </p:nvSpPr>
        <p:spPr>
          <a:xfrm>
            <a:off x="7788275" y="6570698"/>
            <a:ext cx="4648200" cy="276999"/>
          </a:xfrm>
          <a:prstGeom prst="rect">
            <a:avLst/>
          </a:prstGeom>
        </p:spPr>
        <p:txBody>
          <a:bodyPr wrap="square">
            <a:spAutoFit/>
          </a:bodyPr>
          <a:lstStyle/>
          <a:p>
            <a:r>
              <a:rPr lang="en-GB" sz="1200" dirty="0">
                <a:solidFill>
                  <a:srgbClr val="307AB3"/>
                </a:solidFill>
              </a:rPr>
              <a:t>https://www.microsoft.com/cognitive-services/en-us/applications</a:t>
            </a:r>
          </a:p>
        </p:txBody>
      </p:sp>
    </p:spTree>
    <p:extLst>
      <p:ext uri="{BB962C8B-B14F-4D97-AF65-F5344CB8AC3E}">
        <p14:creationId xmlns:p14="http://schemas.microsoft.com/office/powerpoint/2010/main" val="1144547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576901" y="1890561"/>
            <a:ext cx="11308197" cy="118194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488" b="1" spc="-102" dirty="0">
                <a:solidFill>
                  <a:srgbClr val="307AB3"/>
                </a:solidFill>
                <a:latin typeface="Segoe UI Light"/>
              </a:rPr>
              <a:t>Speech &amp; Language</a:t>
            </a:r>
          </a:p>
        </p:txBody>
      </p:sp>
      <p:sp>
        <p:nvSpPr>
          <p:cNvPr id="8" name="Rectangle 7"/>
          <p:cNvSpPr/>
          <p:nvPr/>
        </p:nvSpPr>
        <p:spPr>
          <a:xfrm>
            <a:off x="122237" y="5630862"/>
            <a:ext cx="12077213" cy="1186479"/>
          </a:xfrm>
          <a:prstGeom prst="rect">
            <a:avLst/>
          </a:prstGeom>
        </p:spPr>
        <p:txBody>
          <a:bodyPr wrap="square">
            <a:spAutoFit/>
          </a:bodyPr>
          <a:lstStyle/>
          <a:p>
            <a:pPr algn="ctr" defTabSz="932418">
              <a:lnSpc>
                <a:spcPct val="90000"/>
              </a:lnSpc>
              <a:spcAft>
                <a:spcPts val="612"/>
              </a:spcAft>
              <a:defRPr/>
            </a:pP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Custom Recognition | Speaker Recognition | Speech</a:t>
            </a:r>
          </a:p>
          <a:p>
            <a:pPr algn="ctr" defTabSz="932418">
              <a:lnSpc>
                <a:spcPct val="90000"/>
              </a:lnSpc>
              <a:spcAft>
                <a:spcPts val="612"/>
              </a:spcAft>
              <a:defRPr/>
            </a:pP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Bing Spell Check | </a:t>
            </a:r>
            <a:r>
              <a:rPr lang="en-GB" sz="2448" b="1" kern="0" dirty="0">
                <a:solidFill>
                  <a:schemeClr val="tx1">
                    <a:lumMod val="65000"/>
                    <a:lumOff val="35000"/>
                  </a:schemeClr>
                </a:solidFill>
                <a:latin typeface="Segoe UI Light" panose="020B0502040204020203" pitchFamily="34" charset="0"/>
                <a:cs typeface="Segoe UI Light" panose="020B0502040204020203" pitchFamily="34" charset="0"/>
              </a:rPr>
              <a:t>Language Understanding </a:t>
            </a: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 Linguistic Analysis | Text Analytics | Web Language Model</a:t>
            </a:r>
          </a:p>
        </p:txBody>
      </p:sp>
      <p:grpSp>
        <p:nvGrpSpPr>
          <p:cNvPr id="2" name="Group 1"/>
          <p:cNvGrpSpPr/>
          <p:nvPr/>
        </p:nvGrpSpPr>
        <p:grpSpPr>
          <a:xfrm>
            <a:off x="4694237" y="2891844"/>
            <a:ext cx="1169570" cy="878359"/>
            <a:chOff x="4999037" y="2770264"/>
            <a:chExt cx="797313" cy="606804"/>
          </a:xfrm>
        </p:grpSpPr>
        <p:sp>
          <p:nvSpPr>
            <p:cNvPr id="10" name="Freeform 5"/>
            <p:cNvSpPr>
              <a:spLocks/>
            </p:cNvSpPr>
            <p:nvPr/>
          </p:nvSpPr>
          <p:spPr bwMode="auto">
            <a:xfrm>
              <a:off x="4999037" y="2770264"/>
              <a:ext cx="797313" cy="606804"/>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6" name="Freeform 6"/>
            <p:cNvSpPr>
              <a:spLocks/>
            </p:cNvSpPr>
            <p:nvPr/>
          </p:nvSpPr>
          <p:spPr bwMode="auto">
            <a:xfrm>
              <a:off x="5122595" y="2854677"/>
              <a:ext cx="553886" cy="332802"/>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7" name="Oval 16"/>
            <p:cNvSpPr>
              <a:spLocks noChangeArrowheads="1"/>
            </p:cNvSpPr>
            <p:nvPr/>
          </p:nvSpPr>
          <p:spPr bwMode="auto">
            <a:xfrm>
              <a:off x="5496556"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8" name="Oval 17"/>
            <p:cNvSpPr>
              <a:spLocks noChangeArrowheads="1"/>
            </p:cNvSpPr>
            <p:nvPr/>
          </p:nvSpPr>
          <p:spPr bwMode="auto">
            <a:xfrm>
              <a:off x="5369550"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9" name="Oval 18"/>
            <p:cNvSpPr>
              <a:spLocks noChangeArrowheads="1"/>
            </p:cNvSpPr>
            <p:nvPr/>
          </p:nvSpPr>
          <p:spPr bwMode="auto">
            <a:xfrm>
              <a:off x="5241368"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grpSp>
      <p:sp>
        <p:nvSpPr>
          <p:cNvPr id="20" name="Freeform 5"/>
          <p:cNvSpPr>
            <a:spLocks/>
          </p:cNvSpPr>
          <p:nvPr/>
        </p:nvSpPr>
        <p:spPr bwMode="auto">
          <a:xfrm>
            <a:off x="6523037" y="2888483"/>
            <a:ext cx="851450" cy="881720"/>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defRPr/>
            </a:pPr>
            <a:endParaRPr lang="en-US" sz="1798" kern="0">
              <a:solidFill>
                <a:srgbClr val="FFFFFF"/>
              </a:solidFill>
            </a:endParaRPr>
          </a:p>
        </p:txBody>
      </p:sp>
    </p:spTree>
    <p:extLst>
      <p:ext uri="{BB962C8B-B14F-4D97-AF65-F5344CB8AC3E}">
        <p14:creationId xmlns:p14="http://schemas.microsoft.com/office/powerpoint/2010/main" val="193027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graphicFrame>
        <p:nvGraphicFramePr>
          <p:cNvPr id="7" name="Diagram 6"/>
          <p:cNvGraphicFramePr/>
          <p:nvPr>
            <p:extLst>
              <p:ext uri="{D42A27DB-BD31-4B8C-83A1-F6EECF244321}">
                <p14:modId xmlns:p14="http://schemas.microsoft.com/office/powerpoint/2010/main" val="1589505869"/>
              </p:ext>
            </p:extLst>
          </p:nvPr>
        </p:nvGraphicFramePr>
        <p:xfrm>
          <a:off x="237220" y="4970335"/>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9613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554176"/>
            <a:ext cx="8243571" cy="2942344"/>
          </a:xfrm>
        </p:spPr>
        <p:txBody>
          <a:bodyPr/>
          <a:lstStyle/>
          <a:p>
            <a:pPr marL="514350" indent="-514350">
              <a:buFont typeface="+mj-lt"/>
              <a:buAutoNum type="arabicPeriod"/>
            </a:pPr>
            <a:r>
              <a:rPr lang="en-US" sz="2800" dirty="0"/>
              <a:t>Computer vision API : human readable </a:t>
            </a:r>
            <a:r>
              <a:rPr lang="en-US" sz="2800" b="1" dirty="0"/>
              <a:t>captions</a:t>
            </a:r>
          </a:p>
          <a:p>
            <a:pPr marL="514350" indent="-514350">
              <a:buFont typeface="+mj-lt"/>
              <a:buAutoNum type="arabicPeriod"/>
            </a:pPr>
            <a:r>
              <a:rPr lang="en-US" sz="2800" dirty="0"/>
              <a:t>Speech APIs: </a:t>
            </a:r>
            <a:r>
              <a:rPr lang="en-US" sz="2800" b="1" dirty="0"/>
              <a:t>authentication</a:t>
            </a:r>
            <a:r>
              <a:rPr lang="en-US" sz="2800" dirty="0"/>
              <a:t> </a:t>
            </a:r>
          </a:p>
          <a:p>
            <a:pPr marL="514350" indent="-514350">
              <a:buFont typeface="+mj-lt"/>
              <a:buAutoNum type="arabicPeriod"/>
            </a:pPr>
            <a:r>
              <a:rPr lang="en-US" sz="2800" dirty="0"/>
              <a:t>LUIS API:  </a:t>
            </a:r>
            <a:r>
              <a:rPr lang="en-US" sz="2800" b="1" dirty="0"/>
              <a:t>intent</a:t>
            </a:r>
          </a:p>
          <a:p>
            <a:pPr marL="514350" indent="-514350">
              <a:buFont typeface="+mj-lt"/>
              <a:buAutoNum type="arabicPeriod"/>
            </a:pPr>
            <a:r>
              <a:rPr lang="en-US" sz="2800" dirty="0"/>
              <a:t>Knowledge APIs: product </a:t>
            </a:r>
            <a:r>
              <a:rPr lang="en-US" sz="2800" b="1" dirty="0"/>
              <a:t>recommendation</a:t>
            </a:r>
          </a:p>
          <a:p>
            <a:pPr marL="514350" indent="-514350">
              <a:buFont typeface="+mj-lt"/>
              <a:buAutoNum type="arabicPeriod"/>
            </a:pPr>
            <a:r>
              <a:rPr lang="en-US" sz="2800" dirty="0"/>
              <a:t>Autosuggest API: ease </a:t>
            </a:r>
            <a:r>
              <a:rPr lang="en-US" sz="2800" b="1" dirty="0"/>
              <a:t>query</a:t>
            </a:r>
            <a:r>
              <a:rPr lang="en-US" sz="2800" dirty="0"/>
              <a:t> input</a:t>
            </a:r>
          </a:p>
          <a:p>
            <a:pPr marL="514350" indent="-514350">
              <a:buFont typeface="+mj-lt"/>
              <a:buAutoNum type="arabicPeriod"/>
            </a:pPr>
            <a:r>
              <a:rPr lang="en-US" sz="2800" dirty="0"/>
              <a:t>Linguistic API: </a:t>
            </a:r>
            <a:r>
              <a:rPr lang="en-US" sz="2800" b="1" dirty="0"/>
              <a:t>sentiment</a:t>
            </a:r>
          </a:p>
        </p:txBody>
      </p:sp>
      <p:sp>
        <p:nvSpPr>
          <p:cNvPr id="3" name="Title 2"/>
          <p:cNvSpPr>
            <a:spLocks noGrp="1"/>
          </p:cNvSpPr>
          <p:nvPr>
            <p:ph type="title"/>
          </p:nvPr>
        </p:nvSpPr>
        <p:spPr/>
        <p:txBody>
          <a:bodyPr/>
          <a:lstStyle/>
          <a:p>
            <a:r>
              <a:rPr lang="en-US" sz="4000" dirty="0">
                <a:solidFill>
                  <a:srgbClr val="307AB3"/>
                </a:solidFill>
              </a:rPr>
              <a:t>Bot + Cognitive Services</a:t>
            </a:r>
          </a:p>
        </p:txBody>
      </p:sp>
      <p:sp>
        <p:nvSpPr>
          <p:cNvPr id="5" name="Title 2"/>
          <p:cNvSpPr txBox="1">
            <a:spLocks/>
          </p:cNvSpPr>
          <p:nvPr/>
        </p:nvSpPr>
        <p:spPr>
          <a:xfrm>
            <a:off x="274639" y="1427179"/>
            <a:ext cx="11889564" cy="917575"/>
          </a:xfrm>
          <a:prstGeom prst="rect">
            <a:avLst/>
          </a:prstGeom>
        </p:spPr>
        <p:txBody>
          <a:bodyPr vert="horz" wrap="square" lIns="146304" tIns="91440" rIns="146304" bIns="91440" rtlCol="0" anchor="t">
            <a:noAutofit/>
          </a:bodyPr>
          <a:lst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Sample use cases:</a:t>
            </a:r>
          </a:p>
        </p:txBody>
      </p:sp>
      <p:grpSp>
        <p:nvGrpSpPr>
          <p:cNvPr id="13" name="Group 12"/>
          <p:cNvGrpSpPr/>
          <p:nvPr/>
        </p:nvGrpSpPr>
        <p:grpSpPr>
          <a:xfrm>
            <a:off x="9037637" y="1212487"/>
            <a:ext cx="626711" cy="5005410"/>
            <a:chOff x="9037637" y="1212487"/>
            <a:chExt cx="626711" cy="5005410"/>
          </a:xfrm>
        </p:grpSpPr>
        <p:sp>
          <p:nvSpPr>
            <p:cNvPr id="6" name="Freeform 22"/>
            <p:cNvSpPr>
              <a:spLocks noChangeAspect="1"/>
            </p:cNvSpPr>
            <p:nvPr/>
          </p:nvSpPr>
          <p:spPr bwMode="auto">
            <a:xfrm>
              <a:off x="9037637" y="1212487"/>
              <a:ext cx="626711" cy="41471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7" name="Freeform 18"/>
            <p:cNvSpPr>
              <a:spLocks noChangeAspect="1"/>
            </p:cNvSpPr>
            <p:nvPr/>
          </p:nvSpPr>
          <p:spPr bwMode="auto">
            <a:xfrm>
              <a:off x="9081737" y="2298361"/>
              <a:ext cx="555892" cy="48695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8" name="Freeform 9"/>
            <p:cNvSpPr>
              <a:spLocks noChangeAspect="1"/>
            </p:cNvSpPr>
            <p:nvPr/>
          </p:nvSpPr>
          <p:spPr bwMode="auto">
            <a:xfrm>
              <a:off x="9142643" y="3456482"/>
              <a:ext cx="398267" cy="500811"/>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9" name="Freeform 5"/>
            <p:cNvSpPr>
              <a:spLocks/>
            </p:cNvSpPr>
            <p:nvPr/>
          </p:nvSpPr>
          <p:spPr bwMode="auto">
            <a:xfrm>
              <a:off x="9109723" y="4545110"/>
              <a:ext cx="498861" cy="4988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nvGrpSpPr>
            <p:cNvPr id="10" name="Group 9"/>
            <p:cNvGrpSpPr/>
            <p:nvPr/>
          </p:nvGrpSpPr>
          <p:grpSpPr>
            <a:xfrm>
              <a:off x="9098142" y="5717086"/>
              <a:ext cx="509424" cy="500811"/>
              <a:chOff x="10832823" y="3353836"/>
              <a:chExt cx="537576" cy="528488"/>
            </a:xfrm>
            <a:solidFill>
              <a:srgbClr val="307AB3"/>
            </a:solidFill>
          </p:grpSpPr>
          <p:sp>
            <p:nvSpPr>
              <p:cNvPr id="11"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12"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grpSp>
      <p:pic>
        <p:nvPicPr>
          <p:cNvPr id="17" name="Picture 16"/>
          <p:cNvPicPr>
            <a:picLocks noChangeAspect="1"/>
          </p:cNvPicPr>
          <p:nvPr/>
        </p:nvPicPr>
        <p:blipFill>
          <a:blip r:embed="rId3"/>
          <a:stretch>
            <a:fillRect/>
          </a:stretch>
        </p:blipFill>
        <p:spPr>
          <a:xfrm>
            <a:off x="10104437" y="2631693"/>
            <a:ext cx="1498975" cy="2166998"/>
          </a:xfrm>
          <a:prstGeom prst="rect">
            <a:avLst/>
          </a:prstGeom>
        </p:spPr>
      </p:pic>
    </p:spTree>
    <p:extLst>
      <p:ext uri="{BB962C8B-B14F-4D97-AF65-F5344CB8AC3E}">
        <p14:creationId xmlns:p14="http://schemas.microsoft.com/office/powerpoint/2010/main" val="3320061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9798" y="2602840"/>
            <a:ext cx="4556719" cy="2086725"/>
          </a:xfrm>
          <a:prstGeom prst="rect">
            <a:avLst/>
          </a:prstGeom>
        </p:spPr>
        <p:txBody>
          <a:bodyPr wrap="square" anchor="ctr">
            <a:spAutoFit/>
          </a:bodyPr>
          <a:lstStyle/>
          <a:p>
            <a:pPr lvl="0" defTabSz="932418">
              <a:lnSpc>
                <a:spcPct val="90000"/>
              </a:lnSpc>
              <a:spcAft>
                <a:spcPts val="1499"/>
              </a:spcAft>
              <a:defRPr/>
            </a:pPr>
            <a:r>
              <a:rPr lang="en-US" altLang="en-US" sz="7200" kern="0" dirty="0">
                <a:solidFill>
                  <a:srgbClr val="307AB3"/>
                </a:solidFill>
                <a:latin typeface="Segoe UI Light"/>
              </a:rPr>
              <a:t>Bot Best Practices</a:t>
            </a:r>
            <a:endParaRPr lang="en-US" altLang="en-US" sz="2400" kern="0" dirty="0">
              <a:solidFill>
                <a:srgbClr val="307AB3"/>
              </a:solidFill>
              <a:latin typeface="Segoe UI Light"/>
            </a:endParaRPr>
          </a:p>
        </p:txBody>
      </p:sp>
      <p:pic>
        <p:nvPicPr>
          <p:cNvPr id="6" name="Picture 5"/>
          <p:cNvPicPr>
            <a:picLocks noChangeAspect="1"/>
          </p:cNvPicPr>
          <p:nvPr/>
        </p:nvPicPr>
        <p:blipFill>
          <a:blip r:embed="rId3"/>
          <a:stretch>
            <a:fillRect/>
          </a:stretch>
        </p:blipFill>
        <p:spPr>
          <a:xfrm>
            <a:off x="7894637" y="1856536"/>
            <a:ext cx="2475927" cy="3579331"/>
          </a:xfrm>
          <a:prstGeom prst="rect">
            <a:avLst/>
          </a:prstGeom>
        </p:spPr>
      </p:pic>
    </p:spTree>
    <p:extLst>
      <p:ext uri="{BB962C8B-B14F-4D97-AF65-F5344CB8AC3E}">
        <p14:creationId xmlns:p14="http://schemas.microsoft.com/office/powerpoint/2010/main" val="3430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31837" y="4106862"/>
            <a:ext cx="10134600" cy="923330"/>
          </a:xfrm>
          <a:prstGeom prst="rect">
            <a:avLst/>
          </a:prstGeom>
        </p:spPr>
        <p:txBody>
          <a:bodyPr wrap="square" anchor="ctr">
            <a:spAutoFit/>
          </a:bodyPr>
          <a:lstStyle/>
          <a:p>
            <a:pPr lvl="0" defTabSz="932418">
              <a:lnSpc>
                <a:spcPct val="90000"/>
              </a:lnSpc>
              <a:spcAft>
                <a:spcPts val="1499"/>
              </a:spcAft>
              <a:defRPr/>
            </a:pPr>
            <a:r>
              <a:rPr lang="en-US" altLang="en-US" sz="6000" kern="0" dirty="0">
                <a:solidFill>
                  <a:srgbClr val="307AB3"/>
                </a:solidFill>
                <a:latin typeface="Segoe UI Light"/>
              </a:rPr>
              <a:t>It’s not just a dev’s job</a:t>
            </a:r>
          </a:p>
        </p:txBody>
      </p:sp>
    </p:spTree>
    <p:extLst>
      <p:ext uri="{BB962C8B-B14F-4D97-AF65-F5344CB8AC3E}">
        <p14:creationId xmlns:p14="http://schemas.microsoft.com/office/powerpoint/2010/main" val="42524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Planning</a:t>
            </a:r>
          </a:p>
        </p:txBody>
      </p:sp>
      <p:sp>
        <p:nvSpPr>
          <p:cNvPr id="5" name="Rectangle 4"/>
          <p:cNvSpPr/>
          <p:nvPr/>
        </p:nvSpPr>
        <p:spPr>
          <a:xfrm>
            <a:off x="427036" y="2278062"/>
            <a:ext cx="6629400" cy="3416320"/>
          </a:xfrm>
          <a:prstGeom prst="rect">
            <a:avLst/>
          </a:prstGeom>
        </p:spPr>
        <p:txBody>
          <a:bodyPr wrap="square">
            <a:spAutoFit/>
          </a:bodyPr>
          <a:lstStyle/>
          <a:p>
            <a:r>
              <a:rPr lang="en-GB" sz="3600" dirty="0">
                <a:latin typeface="+mj-lt"/>
              </a:rPr>
              <a:t>How does it add value?</a:t>
            </a:r>
          </a:p>
          <a:p>
            <a:endParaRPr lang="en-GB" sz="3600" dirty="0">
              <a:latin typeface="+mj-lt"/>
            </a:endParaRPr>
          </a:p>
          <a:p>
            <a:r>
              <a:rPr lang="en-GB" sz="3600" dirty="0">
                <a:latin typeface="+mj-lt"/>
              </a:rPr>
              <a:t>What is its task? </a:t>
            </a:r>
          </a:p>
          <a:p>
            <a:endParaRPr lang="en-GB" sz="3600" dirty="0">
              <a:latin typeface="+mj-lt"/>
            </a:endParaRPr>
          </a:p>
          <a:p>
            <a:r>
              <a:rPr lang="en-GB" sz="3600" dirty="0">
                <a:latin typeface="+mj-lt"/>
              </a:rPr>
              <a:t>How will people use it?</a:t>
            </a:r>
          </a:p>
          <a:p>
            <a:endParaRPr lang="en-GB" sz="3600" dirty="0">
              <a:latin typeface="+mj-lt"/>
            </a:endParaRPr>
          </a:p>
        </p:txBody>
      </p:sp>
    </p:spTree>
    <p:extLst>
      <p:ext uri="{BB962C8B-B14F-4D97-AF65-F5344CB8AC3E}">
        <p14:creationId xmlns:p14="http://schemas.microsoft.com/office/powerpoint/2010/main" val="349049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Planning</a:t>
            </a:r>
          </a:p>
        </p:txBody>
      </p:sp>
      <p:sp>
        <p:nvSpPr>
          <p:cNvPr id="5" name="Rectangle 4"/>
          <p:cNvSpPr/>
          <p:nvPr/>
        </p:nvSpPr>
        <p:spPr>
          <a:xfrm>
            <a:off x="427036" y="2278062"/>
            <a:ext cx="6629400" cy="3539430"/>
          </a:xfrm>
          <a:prstGeom prst="rect">
            <a:avLst/>
          </a:prstGeom>
        </p:spPr>
        <p:txBody>
          <a:bodyPr wrap="square">
            <a:spAutoFit/>
          </a:bodyPr>
          <a:lstStyle/>
          <a:p>
            <a:r>
              <a:rPr lang="en-GB" sz="4400" b="1" dirty="0">
                <a:latin typeface="+mj-lt"/>
              </a:rPr>
              <a:t>How does it add value?</a:t>
            </a:r>
          </a:p>
          <a:p>
            <a:endParaRPr lang="en-GB" sz="3600" dirty="0">
              <a:latin typeface="+mj-lt"/>
            </a:endParaRPr>
          </a:p>
          <a:p>
            <a:r>
              <a:rPr lang="en-GB" sz="3600" dirty="0">
                <a:latin typeface="+mj-lt"/>
              </a:rPr>
              <a:t>What is its task? </a:t>
            </a:r>
          </a:p>
          <a:p>
            <a:endParaRPr lang="en-GB" sz="3600" dirty="0">
              <a:latin typeface="+mj-lt"/>
            </a:endParaRPr>
          </a:p>
          <a:p>
            <a:r>
              <a:rPr lang="en-GB" sz="3600" dirty="0">
                <a:latin typeface="+mj-lt"/>
              </a:rPr>
              <a:t>How will people use it?</a:t>
            </a:r>
          </a:p>
          <a:p>
            <a:endParaRPr lang="en-GB" sz="3600" dirty="0">
              <a:latin typeface="+mj-lt"/>
            </a:endParaRPr>
          </a:p>
        </p:txBody>
      </p:sp>
      <p:sp>
        <p:nvSpPr>
          <p:cNvPr id="2" name="Title 1"/>
          <p:cNvSpPr>
            <a:spLocks noGrp="1"/>
          </p:cNvSpPr>
          <p:nvPr>
            <p:ph type="title"/>
          </p:nvPr>
        </p:nvSpPr>
        <p:spPr/>
        <p:txBody>
          <a:bodyPr/>
          <a:lstStyle/>
          <a:p>
            <a:br>
              <a:rPr lang="en-GB" dirty="0"/>
            </a:br>
            <a:br>
              <a:rPr lang="en-GB" dirty="0"/>
            </a:br>
            <a:br>
              <a:rPr lang="en-GB" dirty="0"/>
            </a:br>
            <a:endParaRPr lang="en-GB" dirty="0"/>
          </a:p>
        </p:txBody>
      </p:sp>
    </p:spTree>
    <p:extLst>
      <p:ext uri="{BB962C8B-B14F-4D97-AF65-F5344CB8AC3E}">
        <p14:creationId xmlns:p14="http://schemas.microsoft.com/office/powerpoint/2010/main" val="3874636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Onboarding</a:t>
            </a:r>
          </a:p>
        </p:txBody>
      </p:sp>
      <p:sp>
        <p:nvSpPr>
          <p:cNvPr id="3" name="Rectangle 2"/>
          <p:cNvSpPr/>
          <p:nvPr/>
        </p:nvSpPr>
        <p:spPr>
          <a:xfrm>
            <a:off x="427037" y="2017615"/>
            <a:ext cx="8534400" cy="3108543"/>
          </a:xfrm>
          <a:prstGeom prst="rect">
            <a:avLst/>
          </a:prstGeom>
        </p:spPr>
        <p:txBody>
          <a:bodyPr wrap="square">
            <a:spAutoFit/>
          </a:bodyPr>
          <a:lstStyle/>
          <a:p>
            <a:r>
              <a:rPr lang="en-GB" sz="2800" dirty="0">
                <a:latin typeface="+mj-lt"/>
              </a:rPr>
              <a:t>Have the bot introduce itself</a:t>
            </a:r>
          </a:p>
          <a:p>
            <a:endParaRPr lang="en-GB" sz="2800" dirty="0">
              <a:latin typeface="+mj-lt"/>
            </a:endParaRPr>
          </a:p>
          <a:p>
            <a:r>
              <a:rPr lang="en-GB" sz="2800" dirty="0">
                <a:latin typeface="+mj-lt"/>
              </a:rPr>
              <a:t>Explain what it can do</a:t>
            </a:r>
          </a:p>
          <a:p>
            <a:endParaRPr lang="en-GB" sz="2800" dirty="0">
              <a:latin typeface="+mj-lt"/>
            </a:endParaRPr>
          </a:p>
          <a:p>
            <a:r>
              <a:rPr lang="en-GB" sz="2800" dirty="0">
                <a:latin typeface="+mj-lt"/>
              </a:rPr>
              <a:t>Introduce a menu that users can easily return to if stuck</a:t>
            </a:r>
          </a:p>
          <a:p>
            <a:endParaRPr lang="en-GB" sz="2800" dirty="0">
              <a:latin typeface="+mj-lt"/>
            </a:endParaRPr>
          </a:p>
          <a:p>
            <a:r>
              <a:rPr lang="en-GB" sz="2800" dirty="0">
                <a:latin typeface="+mj-lt"/>
              </a:rPr>
              <a:t>Suggest a first action for the user to take</a:t>
            </a:r>
          </a:p>
        </p:txBody>
      </p:sp>
    </p:spTree>
    <p:extLst>
      <p:ext uri="{BB962C8B-B14F-4D97-AF65-F5344CB8AC3E}">
        <p14:creationId xmlns:p14="http://schemas.microsoft.com/office/powerpoint/2010/main" val="4772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5525900" y="1321871"/>
            <a:ext cx="260593" cy="35916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69" name="Rectangle 68"/>
          <p:cNvSpPr/>
          <p:nvPr/>
        </p:nvSpPr>
        <p:spPr>
          <a:xfrm>
            <a:off x="6153711" y="1639687"/>
            <a:ext cx="222048" cy="32530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70" name="Rectangle 69"/>
          <p:cNvSpPr/>
          <p:nvPr/>
        </p:nvSpPr>
        <p:spPr>
          <a:xfrm>
            <a:off x="6742975" y="3302970"/>
            <a:ext cx="236717" cy="15865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71" name="Parallelogram 70"/>
          <p:cNvSpPr/>
          <p:nvPr/>
        </p:nvSpPr>
        <p:spPr>
          <a:xfrm>
            <a:off x="4266886" y="4908467"/>
            <a:ext cx="1519608" cy="2310024"/>
          </a:xfrm>
          <a:prstGeom prst="parallelogram">
            <a:avLst>
              <a:gd name="adj" fmla="val 82610"/>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72" name="Rectangle 71"/>
          <p:cNvSpPr/>
          <p:nvPr/>
        </p:nvSpPr>
        <p:spPr>
          <a:xfrm>
            <a:off x="6153711" y="4890944"/>
            <a:ext cx="222048" cy="2321845"/>
          </a:xfrm>
          <a:prstGeom prst="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73" name="Parallelogram 72"/>
          <p:cNvSpPr/>
          <p:nvPr/>
        </p:nvSpPr>
        <p:spPr>
          <a:xfrm flipH="1">
            <a:off x="6742976" y="4890945"/>
            <a:ext cx="1346966" cy="2310024"/>
          </a:xfrm>
          <a:prstGeom prst="parallelogram">
            <a:avLst>
              <a:gd name="adj" fmla="val 82610"/>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pic>
        <p:nvPicPr>
          <p:cNvPr id="74" name="Picture 7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7214" y="852848"/>
            <a:ext cx="655042" cy="655042"/>
          </a:xfrm>
          <a:prstGeom prst="rect">
            <a:avLst/>
          </a:prstGeom>
        </p:spPr>
      </p:pic>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8123" y="612297"/>
            <a:ext cx="516146" cy="516146"/>
          </a:xfrm>
          <a:prstGeom prst="rect">
            <a:avLst/>
          </a:prstGeom>
        </p:spPr>
      </p:pic>
      <p:pic>
        <p:nvPicPr>
          <p:cNvPr id="86" name="Picture 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80996" y="2658999"/>
            <a:ext cx="560673" cy="560673"/>
          </a:xfrm>
          <a:prstGeom prst="rect">
            <a:avLst/>
          </a:prstGeom>
        </p:spPr>
      </p:pic>
      <p:sp>
        <p:nvSpPr>
          <p:cNvPr id="88" name="Title 3"/>
          <p:cNvSpPr txBox="1">
            <a:spLocks/>
          </p:cNvSpPr>
          <p:nvPr/>
        </p:nvSpPr>
        <p:spPr>
          <a:xfrm>
            <a:off x="721660" y="5310902"/>
            <a:ext cx="11308197" cy="813193"/>
          </a:xfrm>
          <a:prstGeom prst="rect">
            <a:avLst/>
          </a:prstGeom>
          <a:solidFill>
            <a:srgbClr val="E6E6E6"/>
          </a:solidFill>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488" b="1" spc="-102" dirty="0">
                <a:solidFill>
                  <a:schemeClr val="tx1">
                    <a:lumMod val="65000"/>
                    <a:lumOff val="35000"/>
                  </a:schemeClr>
                </a:solidFill>
                <a:latin typeface="Segoe UI Light"/>
              </a:rPr>
              <a:t>3.6 Million Apps</a:t>
            </a:r>
          </a:p>
        </p:txBody>
      </p:sp>
      <p:sp>
        <p:nvSpPr>
          <p:cNvPr id="91" name="Title 3"/>
          <p:cNvSpPr txBox="1">
            <a:spLocks/>
          </p:cNvSpPr>
          <p:nvPr/>
        </p:nvSpPr>
        <p:spPr>
          <a:xfrm>
            <a:off x="721660" y="640035"/>
            <a:ext cx="4250905" cy="2018964"/>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488" b="1" spc="-102" dirty="0">
                <a:solidFill>
                  <a:schemeClr val="tx1">
                    <a:lumMod val="65000"/>
                    <a:lumOff val="35000"/>
                  </a:schemeClr>
                </a:solidFill>
                <a:latin typeface="Segoe UI Light"/>
              </a:rPr>
              <a:t>Total Number</a:t>
            </a:r>
          </a:p>
          <a:p>
            <a:pPr defTabSz="932384">
              <a:defRPr/>
            </a:pPr>
            <a:r>
              <a:rPr lang="en-US" sz="4488" b="1" spc="-102" dirty="0">
                <a:solidFill>
                  <a:schemeClr val="tx1">
                    <a:lumMod val="65000"/>
                    <a:lumOff val="35000"/>
                  </a:schemeClr>
                </a:solidFill>
                <a:latin typeface="Segoe UI Light"/>
              </a:rPr>
              <a:t>of Mobile</a:t>
            </a:r>
          </a:p>
          <a:p>
            <a:pPr defTabSz="932384">
              <a:defRPr/>
            </a:pPr>
            <a:r>
              <a:rPr lang="en-US" sz="4488" b="1" spc="-102" dirty="0">
                <a:solidFill>
                  <a:schemeClr val="tx1">
                    <a:lumMod val="65000"/>
                    <a:lumOff val="35000"/>
                  </a:schemeClr>
                </a:solidFill>
                <a:latin typeface="Segoe UI Light"/>
              </a:rPr>
              <a:t>Apps</a:t>
            </a:r>
          </a:p>
        </p:txBody>
      </p:sp>
    </p:spTree>
    <p:extLst>
      <p:ext uri="{BB962C8B-B14F-4D97-AF65-F5344CB8AC3E}">
        <p14:creationId xmlns:p14="http://schemas.microsoft.com/office/powerpoint/2010/main" val="32796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down)">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down)">
                                      <p:cBhvr>
                                        <p:cTn id="35" dur="500"/>
                                        <p:tgtEl>
                                          <p:spTgt spid="70"/>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down)">
                                      <p:cBhvr>
                                        <p:cTn id="39" dur="500"/>
                                        <p:tgtEl>
                                          <p:spTgt spid="8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8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Interaction</a:t>
            </a:r>
          </a:p>
        </p:txBody>
      </p:sp>
      <p:sp>
        <p:nvSpPr>
          <p:cNvPr id="2" name="Rectangle 1"/>
          <p:cNvSpPr/>
          <p:nvPr/>
        </p:nvSpPr>
        <p:spPr>
          <a:xfrm>
            <a:off x="427037" y="1897062"/>
            <a:ext cx="7035800" cy="4154984"/>
          </a:xfrm>
          <a:prstGeom prst="rect">
            <a:avLst/>
          </a:prstGeom>
        </p:spPr>
        <p:txBody>
          <a:bodyPr wrap="square">
            <a:spAutoFit/>
          </a:bodyPr>
          <a:lstStyle/>
          <a:p>
            <a:r>
              <a:rPr lang="en-GB" sz="2400" dirty="0">
                <a:latin typeface="+mj-lt"/>
              </a:rPr>
              <a:t>Use buttons</a:t>
            </a:r>
          </a:p>
          <a:p>
            <a:endParaRPr lang="en-GB" sz="2400" dirty="0">
              <a:latin typeface="+mj-lt"/>
            </a:endParaRPr>
          </a:p>
          <a:p>
            <a:r>
              <a:rPr lang="en-GB" sz="2400" dirty="0">
                <a:latin typeface="+mj-lt"/>
              </a:rPr>
              <a:t>Be clear when asking for a user’s information</a:t>
            </a:r>
          </a:p>
          <a:p>
            <a:endParaRPr lang="en-GB" sz="2400" dirty="0">
              <a:latin typeface="+mj-lt"/>
            </a:endParaRPr>
          </a:p>
          <a:p>
            <a:r>
              <a:rPr lang="en-GB" sz="2400" dirty="0">
                <a:latin typeface="+mj-lt"/>
              </a:rPr>
              <a:t>Layer in A.I. </a:t>
            </a:r>
          </a:p>
          <a:p>
            <a:endParaRPr lang="en-GB" sz="2400" dirty="0">
              <a:latin typeface="+mj-lt"/>
            </a:endParaRPr>
          </a:p>
          <a:p>
            <a:r>
              <a:rPr lang="en-GB" sz="2400" dirty="0">
                <a:latin typeface="+mj-lt"/>
              </a:rPr>
              <a:t>Add conversation</a:t>
            </a:r>
          </a:p>
          <a:p>
            <a:endParaRPr lang="en-GB" sz="2400" dirty="0">
              <a:latin typeface="+mj-lt"/>
            </a:endParaRPr>
          </a:p>
          <a:p>
            <a:r>
              <a:rPr lang="en-GB" sz="2400" dirty="0">
                <a:latin typeface="+mj-lt"/>
              </a:rPr>
              <a:t>Don’t leave users hanging</a:t>
            </a:r>
          </a:p>
          <a:p>
            <a:endParaRPr lang="en-GB" sz="2400" dirty="0">
              <a:latin typeface="+mj-lt"/>
            </a:endParaRPr>
          </a:p>
          <a:p>
            <a:r>
              <a:rPr lang="en-GB" sz="2400" dirty="0">
                <a:latin typeface="+mj-lt"/>
              </a:rPr>
              <a:t>Add some design elements </a:t>
            </a:r>
          </a:p>
        </p:txBody>
      </p:sp>
    </p:spTree>
    <p:extLst>
      <p:ext uri="{BB962C8B-B14F-4D97-AF65-F5344CB8AC3E}">
        <p14:creationId xmlns:p14="http://schemas.microsoft.com/office/powerpoint/2010/main" val="3124347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Live</a:t>
            </a:r>
          </a:p>
        </p:txBody>
      </p:sp>
      <p:sp>
        <p:nvSpPr>
          <p:cNvPr id="2" name="Rectangle 1"/>
          <p:cNvSpPr/>
          <p:nvPr/>
        </p:nvSpPr>
        <p:spPr>
          <a:xfrm>
            <a:off x="427037" y="2017615"/>
            <a:ext cx="5334000" cy="3108543"/>
          </a:xfrm>
          <a:prstGeom prst="rect">
            <a:avLst/>
          </a:prstGeom>
        </p:spPr>
        <p:txBody>
          <a:bodyPr wrap="square">
            <a:spAutoFit/>
          </a:bodyPr>
          <a:lstStyle/>
          <a:p>
            <a:r>
              <a:rPr lang="en-GB" sz="2800" dirty="0">
                <a:latin typeface="+mj-lt"/>
              </a:rPr>
              <a:t>Capture Telemetry</a:t>
            </a:r>
          </a:p>
          <a:p>
            <a:endParaRPr lang="en-GB" sz="2800" dirty="0">
              <a:latin typeface="+mj-lt"/>
            </a:endParaRPr>
          </a:p>
          <a:p>
            <a:r>
              <a:rPr lang="en-GB" sz="2800" dirty="0">
                <a:latin typeface="+mj-lt"/>
              </a:rPr>
              <a:t>Identify pain points</a:t>
            </a:r>
          </a:p>
          <a:p>
            <a:endParaRPr lang="en-GB" sz="2800" dirty="0">
              <a:latin typeface="+mj-lt"/>
            </a:endParaRPr>
          </a:p>
          <a:p>
            <a:r>
              <a:rPr lang="en-GB" sz="2800" dirty="0">
                <a:latin typeface="+mj-lt"/>
              </a:rPr>
              <a:t>Implement Feedback loop</a:t>
            </a:r>
          </a:p>
          <a:p>
            <a:endParaRPr lang="en-GB" sz="2800" dirty="0">
              <a:latin typeface="+mj-lt"/>
            </a:endParaRPr>
          </a:p>
          <a:p>
            <a:r>
              <a:rPr lang="en-GB" sz="2800" dirty="0">
                <a:latin typeface="+mj-lt"/>
              </a:rPr>
              <a:t>DevOps</a:t>
            </a:r>
          </a:p>
        </p:txBody>
      </p:sp>
    </p:spTree>
    <p:extLst>
      <p:ext uri="{BB962C8B-B14F-4D97-AF65-F5344CB8AC3E}">
        <p14:creationId xmlns:p14="http://schemas.microsoft.com/office/powerpoint/2010/main" val="276644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p:nvSpPr>
        <p:spPr>
          <a:xfrm>
            <a:off x="731837" y="4106862"/>
            <a:ext cx="10134600" cy="923330"/>
          </a:xfrm>
          <a:prstGeom prst="rect">
            <a:avLst/>
          </a:prstGeom>
        </p:spPr>
        <p:txBody>
          <a:bodyPr wrap="square" anchor="ctr">
            <a:spAutoFit/>
          </a:bodyPr>
          <a:lstStyle/>
          <a:p>
            <a:pPr marL="0" marR="0" lvl="0" indent="0" defTabSz="932418" eaLnBrk="1" fontAlgn="auto" latinLnBrk="0" hangingPunct="1">
              <a:lnSpc>
                <a:spcPct val="90000"/>
              </a:lnSpc>
              <a:spcBef>
                <a:spcPts val="0"/>
              </a:spcBef>
              <a:spcAft>
                <a:spcPts val="1499"/>
              </a:spcAft>
              <a:buClrTx/>
              <a:buSzTx/>
              <a:buFontTx/>
              <a:buNone/>
              <a:tabLst/>
              <a:defRPr/>
            </a:pPr>
            <a:r>
              <a:rPr kumimoji="0" lang="en-US" altLang="en-US" sz="6000" i="0" u="none" strike="noStrike" kern="0" cap="none" spc="0" normalizeH="0" baseline="0" noProof="0" dirty="0">
                <a:ln>
                  <a:noFill/>
                </a:ln>
                <a:solidFill>
                  <a:srgbClr val="307AB3"/>
                </a:solidFill>
                <a:effectLst/>
                <a:uLnTx/>
                <a:uFillTx/>
                <a:latin typeface="Segoe UI Light"/>
              </a:rPr>
              <a:t>Are bots the new </a:t>
            </a:r>
            <a:r>
              <a:rPr lang="en-US" altLang="en-US" sz="6000" kern="0" dirty="0">
                <a:solidFill>
                  <a:srgbClr val="307AB3"/>
                </a:solidFill>
                <a:latin typeface="Segoe UI Light"/>
              </a:rPr>
              <a:t>a</a:t>
            </a:r>
            <a:r>
              <a:rPr kumimoji="0" lang="en-US" altLang="en-US" sz="6000" i="0" u="none" strike="noStrike" kern="0" cap="none" spc="0" normalizeH="0" baseline="0" noProof="0" dirty="0" err="1">
                <a:ln>
                  <a:noFill/>
                </a:ln>
                <a:solidFill>
                  <a:srgbClr val="307AB3"/>
                </a:solidFill>
                <a:effectLst/>
                <a:uLnTx/>
                <a:uFillTx/>
                <a:latin typeface="Segoe UI Light"/>
              </a:rPr>
              <a:t>pps</a:t>
            </a:r>
            <a:r>
              <a:rPr kumimoji="0" lang="en-US" altLang="en-US" sz="6000" i="0" u="none" strike="noStrike" kern="0" cap="none" spc="0" normalizeH="0" baseline="0" noProof="0" dirty="0">
                <a:ln>
                  <a:noFill/>
                </a:ln>
                <a:solidFill>
                  <a:srgbClr val="307AB3"/>
                </a:solidFill>
                <a:effectLst/>
                <a:uLnTx/>
                <a:uFillTx/>
                <a:latin typeface="Segoe UI Light"/>
              </a:rPr>
              <a:t>?</a:t>
            </a:r>
            <a:endParaRPr kumimoji="0" lang="en-US" altLang="en-US" i="0" u="none" strike="noStrike" kern="0" cap="none" spc="0" normalizeH="0" baseline="0" noProof="0" dirty="0">
              <a:ln>
                <a:noFill/>
              </a:ln>
              <a:solidFill>
                <a:srgbClr val="307AB3"/>
              </a:solidFill>
              <a:effectLst/>
              <a:uLnTx/>
              <a:uFillTx/>
              <a:latin typeface="Segoe UI Light"/>
            </a:endParaRPr>
          </a:p>
        </p:txBody>
      </p:sp>
    </p:spTree>
    <p:extLst>
      <p:ext uri="{BB962C8B-B14F-4D97-AF65-F5344CB8AC3E}">
        <p14:creationId xmlns:p14="http://schemas.microsoft.com/office/powerpoint/2010/main" val="3079852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60437" y="6338301"/>
            <a:ext cx="808235" cy="313932"/>
          </a:xfrm>
          <a:prstGeom prst="rect">
            <a:avLst/>
          </a:prstGeom>
        </p:spPr>
        <p:txBody>
          <a:bodyPr wrap="none">
            <a:spAutoFit/>
          </a:bodyPr>
          <a:lstStyle/>
          <a:p>
            <a:pPr defTabSz="932597">
              <a:lnSpc>
                <a:spcPct val="90000"/>
              </a:lnSpc>
              <a:spcAft>
                <a:spcPts val="600"/>
              </a:spcAft>
              <a:defRPr/>
            </a:pPr>
            <a:r>
              <a:rPr lang="en-US" sz="1600" kern="0" dirty="0"/>
              <a:t>Twitter</a:t>
            </a:r>
          </a:p>
        </p:txBody>
      </p:sp>
      <p:sp>
        <p:nvSpPr>
          <p:cNvPr id="4" name="Rectangle 3"/>
          <p:cNvSpPr/>
          <p:nvPr/>
        </p:nvSpPr>
        <p:spPr>
          <a:xfrm>
            <a:off x="959164" y="1516062"/>
            <a:ext cx="11030923" cy="3982629"/>
          </a:xfrm>
          <a:prstGeom prst="rect">
            <a:avLst/>
          </a:prstGeom>
        </p:spPr>
        <p:txBody>
          <a:bodyPr wrap="square">
            <a:spAutoFit/>
          </a:bodyPr>
          <a:lstStyle/>
          <a:p>
            <a:pPr marL="457200" lvl="0" indent="-457200" defTabSz="932293" fontAlgn="base">
              <a:lnSpc>
                <a:spcPct val="95000"/>
              </a:lnSpc>
              <a:spcBef>
                <a:spcPct val="0"/>
              </a:spcBef>
              <a:spcAft>
                <a:spcPts val="1199"/>
              </a:spcAft>
              <a:buFont typeface="Arial" panose="020B0604020202020204" pitchFamily="34" charset="0"/>
              <a:buChar char="•"/>
              <a:defRPr/>
            </a:pPr>
            <a:r>
              <a:rPr lang="en-GB" sz="3200" b="1" kern="0" spc="-100" dirty="0">
                <a:ln w="3175">
                  <a:noFill/>
                </a:ln>
                <a:ea typeface="Segoe UI" pitchFamily="34" charset="0"/>
                <a:cs typeface="Segoe UI" pitchFamily="34" charset="0"/>
              </a:rPr>
              <a:t>dev.botframework.com</a:t>
            </a:r>
          </a:p>
          <a:p>
            <a:pPr marL="457200" lvl="0" indent="-457200" defTabSz="932293" fontAlgn="base">
              <a:lnSpc>
                <a:spcPct val="95000"/>
              </a:lnSpc>
              <a:spcBef>
                <a:spcPct val="0"/>
              </a:spcBef>
              <a:spcAft>
                <a:spcPts val="1199"/>
              </a:spcAft>
              <a:buFont typeface="Arial" panose="020B0604020202020204" pitchFamily="34" charset="0"/>
              <a:buChar char="•"/>
              <a:defRPr/>
            </a:pPr>
            <a:r>
              <a:rPr lang="en-GB" sz="3200" b="1" kern="0" spc="-100" dirty="0">
                <a:ln w="3175">
                  <a:noFill/>
                </a:ln>
                <a:ea typeface="Segoe UI" pitchFamily="34" charset="0"/>
                <a:cs typeface="Segoe UI" pitchFamily="34" charset="0"/>
              </a:rPr>
              <a:t>microsoft.com/cognitive-services</a:t>
            </a:r>
          </a:p>
          <a:p>
            <a:pPr marL="457200" indent="-457200" defTabSz="932293" fontAlgn="base">
              <a:lnSpc>
                <a:spcPct val="95000"/>
              </a:lnSpc>
              <a:spcBef>
                <a:spcPct val="0"/>
              </a:spcBef>
              <a:spcAft>
                <a:spcPts val="1199"/>
              </a:spcAft>
              <a:buFont typeface="Arial" panose="020B0604020202020204" pitchFamily="34" charset="0"/>
              <a:buChar char="•"/>
              <a:defRPr/>
            </a:pPr>
            <a:r>
              <a:rPr lang="en-US" sz="3200" b="1" dirty="0"/>
              <a:t>http://github.com//busbhttps://github.com/MSFTImagine/computerscience/tree/master/Tech%20Talks/BusBot</a:t>
            </a:r>
          </a:p>
          <a:p>
            <a:pPr marL="457200" lvl="0" indent="-457200" defTabSz="932293" fontAlgn="base">
              <a:lnSpc>
                <a:spcPct val="95000"/>
              </a:lnSpc>
              <a:spcBef>
                <a:spcPct val="0"/>
              </a:spcBef>
              <a:spcAft>
                <a:spcPts val="1199"/>
              </a:spcAft>
              <a:buFont typeface="Arial" panose="020B0604020202020204" pitchFamily="34" charset="0"/>
              <a:buChar char="•"/>
              <a:defRPr/>
            </a:pPr>
            <a:endParaRPr lang="en-GB" sz="3200" b="1" kern="0" spc="-100" dirty="0">
              <a:ln w="3175">
                <a:noFill/>
              </a:ln>
              <a:ea typeface="Segoe UI" pitchFamily="34" charset="0"/>
              <a:cs typeface="Segoe UI" pitchFamily="34" charset="0"/>
            </a:endParaRPr>
          </a:p>
          <a:p>
            <a:pPr marL="457200" lvl="0" indent="-457200" defTabSz="932293" fontAlgn="base">
              <a:lnSpc>
                <a:spcPct val="95000"/>
              </a:lnSpc>
              <a:spcBef>
                <a:spcPct val="0"/>
              </a:spcBef>
              <a:spcAft>
                <a:spcPts val="1199"/>
              </a:spcAft>
              <a:buFont typeface="Arial" panose="020B0604020202020204" pitchFamily="34" charset="0"/>
              <a:buChar char="•"/>
              <a:defRPr/>
            </a:pPr>
            <a:endParaRPr lang="en-GB" sz="3200" b="1" kern="0" spc="-100" dirty="0">
              <a:ln w="3175">
                <a:noFill/>
              </a:ln>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12" name="TextBox 11"/>
          <p:cNvSpPr txBox="1"/>
          <p:nvPr/>
        </p:nvSpPr>
        <p:spPr>
          <a:xfrm>
            <a:off x="9145772" y="6110382"/>
            <a:ext cx="2844316" cy="544722"/>
          </a:xfrm>
          <a:prstGeom prst="rect">
            <a:avLst/>
          </a:prstGeom>
          <a:noFill/>
        </p:spPr>
        <p:txBody>
          <a:bodyPr wrap="none" lIns="182854" tIns="146283" rIns="182854" bIns="146283" rtlCol="0">
            <a:spAutoFit/>
          </a:bodyPr>
          <a:lstStyle/>
          <a:p>
            <a:pPr defTabSz="932597">
              <a:lnSpc>
                <a:spcPct val="90000"/>
              </a:lnSpc>
              <a:spcAft>
                <a:spcPts val="600"/>
              </a:spcAft>
              <a:defRPr/>
            </a:pPr>
            <a:r>
              <a:rPr lang="en-US" kern="0" dirty="0"/>
              <a:t>www.botframework.com</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78" y="301318"/>
            <a:ext cx="1437959" cy="528944"/>
          </a:xfrm>
          <a:prstGeom prst="rect">
            <a:avLst/>
          </a:prstGeom>
        </p:spPr>
      </p:pic>
    </p:spTree>
    <p:extLst>
      <p:ext uri="{BB962C8B-B14F-4D97-AF65-F5344CB8AC3E}">
        <p14:creationId xmlns:p14="http://schemas.microsoft.com/office/powerpoint/2010/main" val="212658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7158" y="2691781"/>
            <a:ext cx="560673" cy="560673"/>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8300" y="1942368"/>
            <a:ext cx="599531" cy="599531"/>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07158" y="3399090"/>
            <a:ext cx="610633" cy="610633"/>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37689" y="4156359"/>
            <a:ext cx="549570" cy="549570"/>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07158" y="4951124"/>
            <a:ext cx="538467" cy="538467"/>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34288" y="1986544"/>
            <a:ext cx="555354" cy="555354"/>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34288" y="2680678"/>
            <a:ext cx="582877" cy="582877"/>
          </a:xfrm>
          <a:prstGeom prst="rect">
            <a:avLst/>
          </a:prstGeom>
        </p:spPr>
      </p:pic>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17635" y="3393539"/>
            <a:ext cx="616184" cy="616184"/>
          </a:xfrm>
          <a:prstGeom prst="rect">
            <a:avLst/>
          </a:prstGeom>
        </p:spPr>
      </p:pic>
      <p:pic>
        <p:nvPicPr>
          <p:cNvPr id="19" name="Picture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75921" y="4206320"/>
            <a:ext cx="499609" cy="499609"/>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17635" y="4834549"/>
            <a:ext cx="655043" cy="655043"/>
          </a:xfrm>
          <a:prstGeom prst="rect">
            <a:avLst/>
          </a:prstGeom>
        </p:spPr>
      </p:pic>
      <p:sp>
        <p:nvSpPr>
          <p:cNvPr id="21" name="TextBox 21"/>
          <p:cNvSpPr txBox="1"/>
          <p:nvPr/>
        </p:nvSpPr>
        <p:spPr>
          <a:xfrm>
            <a:off x="1496199" y="2053790"/>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1</a:t>
            </a:r>
          </a:p>
        </p:txBody>
      </p:sp>
      <p:sp>
        <p:nvSpPr>
          <p:cNvPr id="22" name="TextBox 22"/>
          <p:cNvSpPr txBox="1"/>
          <p:nvPr/>
        </p:nvSpPr>
        <p:spPr>
          <a:xfrm>
            <a:off x="1507301" y="27638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2</a:t>
            </a:r>
          </a:p>
        </p:txBody>
      </p:sp>
      <p:sp>
        <p:nvSpPr>
          <p:cNvPr id="23" name="TextBox 23"/>
          <p:cNvSpPr txBox="1"/>
          <p:nvPr/>
        </p:nvSpPr>
        <p:spPr>
          <a:xfrm>
            <a:off x="1496199" y="351328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3</a:t>
            </a:r>
          </a:p>
        </p:txBody>
      </p:sp>
      <p:sp>
        <p:nvSpPr>
          <p:cNvPr id="24" name="TextBox 24"/>
          <p:cNvSpPr txBox="1"/>
          <p:nvPr/>
        </p:nvSpPr>
        <p:spPr>
          <a:xfrm>
            <a:off x="1496199" y="42627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4</a:t>
            </a:r>
          </a:p>
        </p:txBody>
      </p:sp>
      <p:sp>
        <p:nvSpPr>
          <p:cNvPr id="25" name="TextBox 25"/>
          <p:cNvSpPr txBox="1"/>
          <p:nvPr/>
        </p:nvSpPr>
        <p:spPr>
          <a:xfrm>
            <a:off x="1507301" y="4975807"/>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5</a:t>
            </a:r>
          </a:p>
        </p:txBody>
      </p:sp>
      <p:sp>
        <p:nvSpPr>
          <p:cNvPr id="26" name="TextBox 26"/>
          <p:cNvSpPr txBox="1"/>
          <p:nvPr/>
        </p:nvSpPr>
        <p:spPr>
          <a:xfrm>
            <a:off x="3372677" y="2136636"/>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6</a:t>
            </a:r>
          </a:p>
        </p:txBody>
      </p:sp>
      <p:sp>
        <p:nvSpPr>
          <p:cNvPr id="27" name="TextBox 27"/>
          <p:cNvSpPr txBox="1"/>
          <p:nvPr/>
        </p:nvSpPr>
        <p:spPr>
          <a:xfrm>
            <a:off x="3372677" y="2783775"/>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7</a:t>
            </a:r>
          </a:p>
        </p:txBody>
      </p:sp>
      <p:sp>
        <p:nvSpPr>
          <p:cNvPr id="28" name="TextBox 28"/>
          <p:cNvSpPr txBox="1"/>
          <p:nvPr/>
        </p:nvSpPr>
        <p:spPr>
          <a:xfrm>
            <a:off x="3379816" y="3485592"/>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8</a:t>
            </a:r>
          </a:p>
        </p:txBody>
      </p:sp>
      <p:sp>
        <p:nvSpPr>
          <p:cNvPr id="29" name="TextBox 29"/>
          <p:cNvSpPr txBox="1"/>
          <p:nvPr/>
        </p:nvSpPr>
        <p:spPr>
          <a:xfrm>
            <a:off x="3379816" y="42627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9</a:t>
            </a:r>
          </a:p>
        </p:txBody>
      </p:sp>
      <p:sp>
        <p:nvSpPr>
          <p:cNvPr id="30" name="TextBox 30"/>
          <p:cNvSpPr txBox="1"/>
          <p:nvPr/>
        </p:nvSpPr>
        <p:spPr>
          <a:xfrm>
            <a:off x="3379816" y="5030571"/>
            <a:ext cx="430309"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10</a:t>
            </a:r>
          </a:p>
        </p:txBody>
      </p:sp>
      <p:sp>
        <p:nvSpPr>
          <p:cNvPr id="31" name="TextBox 31"/>
          <p:cNvSpPr txBox="1"/>
          <p:nvPr/>
        </p:nvSpPr>
        <p:spPr>
          <a:xfrm>
            <a:off x="1661147" y="1018599"/>
            <a:ext cx="2401101" cy="5503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Monthly Mobile Usage</a:t>
            </a:r>
            <a:br>
              <a:rPr lang="en-GB" sz="1836" dirty="0">
                <a:solidFill>
                  <a:schemeClr val="bg2">
                    <a:lumMod val="50000"/>
                  </a:schemeClr>
                </a:solidFill>
              </a:rPr>
            </a:br>
            <a:r>
              <a:rPr lang="en-GB" sz="1071" dirty="0">
                <a:solidFill>
                  <a:schemeClr val="bg2">
                    <a:lumMod val="50000"/>
                  </a:schemeClr>
                </a:solidFill>
              </a:rPr>
              <a:t>Source </a:t>
            </a:r>
            <a:r>
              <a:rPr lang="en-GB" sz="1071" dirty="0" err="1">
                <a:solidFill>
                  <a:schemeClr val="bg2">
                    <a:lumMod val="50000"/>
                  </a:schemeClr>
                </a:solidFill>
              </a:rPr>
              <a:t>AppAnnie</a:t>
            </a:r>
            <a:r>
              <a:rPr lang="en-GB" sz="1071" dirty="0">
                <a:solidFill>
                  <a:schemeClr val="bg2">
                    <a:lumMod val="50000"/>
                  </a:schemeClr>
                </a:solidFill>
              </a:rPr>
              <a:t> 2015</a:t>
            </a:r>
            <a:endParaRPr lang="en-GB" sz="1836" dirty="0">
              <a:solidFill>
                <a:schemeClr val="bg2">
                  <a:lumMod val="50000"/>
                </a:schemeClr>
              </a:solidFill>
            </a:endParaRPr>
          </a:p>
        </p:txBody>
      </p:sp>
      <p:sp>
        <p:nvSpPr>
          <p:cNvPr id="32" name="Rectangle 31"/>
          <p:cNvSpPr/>
          <p:nvPr/>
        </p:nvSpPr>
        <p:spPr>
          <a:xfrm>
            <a:off x="5957116" y="637089"/>
            <a:ext cx="5846254" cy="357304"/>
          </a:xfrm>
          <a:prstGeom prst="rect">
            <a:avLst/>
          </a:prstGeom>
        </p:spPr>
        <p:txBody>
          <a:bodyPr wrap="none">
            <a:spAutoFit/>
          </a:bodyPr>
          <a:lstStyle/>
          <a:p>
            <a:pPr defTabSz="951156">
              <a:defRPr sz="1400" b="0" i="0" u="none" strike="noStrike" kern="1200" spc="0" baseline="0">
                <a:solidFill>
                  <a:prstClr val="black">
                    <a:lumMod val="65000"/>
                    <a:lumOff val="35000"/>
                  </a:prstClr>
                </a:solidFill>
                <a:latin typeface="Segoe UI Light" panose="020B0502040204020203" pitchFamily="34" charset="0"/>
                <a:ea typeface="+mn-ea"/>
                <a:cs typeface="Segoe UI Light" panose="020B0502040204020203" pitchFamily="34" charset="0"/>
              </a:defRPr>
            </a:pPr>
            <a:r>
              <a:rPr lang="en-US" sz="1664" b="1" dirty="0">
                <a:solidFill>
                  <a:prstClr val="black">
                    <a:lumMod val="65000"/>
                    <a:lumOff val="35000"/>
                  </a:prstClr>
                </a:solidFill>
                <a:latin typeface="Segoe UI Light" panose="020B0502040204020203" pitchFamily="34" charset="0"/>
                <a:cs typeface="Segoe UI Light" panose="020B0502040204020203" pitchFamily="34" charset="0"/>
              </a:rPr>
              <a:t>Mobile Minutes Spent in for leading OTT messaging apps (US)</a:t>
            </a:r>
            <a:endParaRPr lang="en-US" sz="1664" b="1" dirty="0">
              <a:solidFill>
                <a:prstClr val="black">
                  <a:lumMod val="65000"/>
                  <a:lumOff val="35000"/>
                </a:prstClr>
              </a:solidFill>
              <a:latin typeface="Segoe UI" panose="020B0502040204020203" pitchFamily="34" charset="0"/>
              <a:cs typeface="Segoe UI" panose="020B0502040204020203" pitchFamily="34" charset="0"/>
            </a:endParaRPr>
          </a:p>
        </p:txBody>
      </p:sp>
      <p:graphicFrame>
        <p:nvGraphicFramePr>
          <p:cNvPr id="33" name="Chart 32"/>
          <p:cNvGraphicFramePr>
            <a:graphicFrameLocks/>
          </p:cNvGraphicFramePr>
          <p:nvPr>
            <p:extLst/>
          </p:nvPr>
        </p:nvGraphicFramePr>
        <p:xfrm>
          <a:off x="6051039" y="1289341"/>
          <a:ext cx="4630881" cy="5261839"/>
        </p:xfrm>
        <a:graphic>
          <a:graphicData uri="http://schemas.openxmlformats.org/drawingml/2006/chart">
            <c:chart xmlns:c="http://schemas.openxmlformats.org/drawingml/2006/chart" xmlns:r="http://schemas.openxmlformats.org/officeDocument/2006/relationships" r:id="rId13"/>
          </a:graphicData>
        </a:graphic>
      </p:graphicFrame>
      <p:pic>
        <p:nvPicPr>
          <p:cNvPr id="34" name="Picture 10" descr="http://crearmessenger.org/wp-content/uploads/2013/12/KIK_logo_small.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576518" y="4837211"/>
            <a:ext cx="288802" cy="2062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tse1.mm.bing.net/th?&amp;id=OIP.M39bf5ea092d7b2308a56f2ffa80080c8o0&amp;w=139&amp;h=139&amp;c=0&amp;pid=1.9&amp;rs=0&amp;p=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938747" y="4058762"/>
            <a:ext cx="346252" cy="346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http://www.asesoriatoledo.com/wp-content/uploads/2013/04/whatsapp-logo-symbol.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rot="21427490">
            <a:off x="10669268" y="5139340"/>
            <a:ext cx="328870" cy="3288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717817" y="5511698"/>
            <a:ext cx="362448" cy="362448"/>
          </a:xfrm>
          <a:prstGeom prst="rect">
            <a:avLst/>
          </a:prstGeom>
        </p:spPr>
      </p:pic>
      <p:pic>
        <p:nvPicPr>
          <p:cNvPr id="38" name="Picture 3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29400" y="1529319"/>
            <a:ext cx="330518" cy="330518"/>
          </a:xfrm>
          <a:prstGeom prst="rect">
            <a:avLst/>
          </a:prstGeom>
        </p:spPr>
      </p:pic>
    </p:spTree>
    <p:extLst>
      <p:ext uri="{BB962C8B-B14F-4D97-AF65-F5344CB8AC3E}">
        <p14:creationId xmlns:p14="http://schemas.microsoft.com/office/powerpoint/2010/main" val="417921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3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870874" y="1289140"/>
            <a:ext cx="250341" cy="3976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3" name="Rectangle 32"/>
          <p:cNvSpPr/>
          <p:nvPr/>
        </p:nvSpPr>
        <p:spPr>
          <a:xfrm>
            <a:off x="5462768" y="1770985"/>
            <a:ext cx="222048" cy="35011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4" name="Rectangle 33"/>
          <p:cNvSpPr/>
          <p:nvPr/>
        </p:nvSpPr>
        <p:spPr>
          <a:xfrm>
            <a:off x="5958261" y="3390551"/>
            <a:ext cx="222048" cy="18818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5" name="Rectangle 34"/>
          <p:cNvSpPr/>
          <p:nvPr/>
        </p:nvSpPr>
        <p:spPr>
          <a:xfrm>
            <a:off x="6465280" y="4479011"/>
            <a:ext cx="237233" cy="793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6" name="Rectangle 35"/>
          <p:cNvSpPr/>
          <p:nvPr/>
        </p:nvSpPr>
        <p:spPr>
          <a:xfrm>
            <a:off x="7031674" y="4754628"/>
            <a:ext cx="235311" cy="5162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7" name="Parallelogram 36"/>
          <p:cNvSpPr/>
          <p:nvPr/>
        </p:nvSpPr>
        <p:spPr>
          <a:xfrm>
            <a:off x="3689531" y="5265404"/>
            <a:ext cx="1431684" cy="2310024"/>
          </a:xfrm>
          <a:prstGeom prst="parallelogram">
            <a:avLst>
              <a:gd name="adj" fmla="val 82610"/>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38" name="Parallelogram 37"/>
          <p:cNvSpPr/>
          <p:nvPr/>
        </p:nvSpPr>
        <p:spPr>
          <a:xfrm>
            <a:off x="4756748" y="5270467"/>
            <a:ext cx="928067" cy="2298203"/>
          </a:xfrm>
          <a:prstGeom prst="parallelogram">
            <a:avLst>
              <a:gd name="adj" fmla="val 75894"/>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39" name="Parallelogram 38"/>
          <p:cNvSpPr/>
          <p:nvPr/>
        </p:nvSpPr>
        <p:spPr>
          <a:xfrm flipH="1">
            <a:off x="7029824" y="5270466"/>
            <a:ext cx="1346966" cy="2310024"/>
          </a:xfrm>
          <a:prstGeom prst="parallelogram">
            <a:avLst>
              <a:gd name="adj" fmla="val 82610"/>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40" name="Parallelogram 39"/>
          <p:cNvSpPr/>
          <p:nvPr/>
        </p:nvSpPr>
        <p:spPr>
          <a:xfrm flipH="1">
            <a:off x="6465351" y="5271313"/>
            <a:ext cx="992367" cy="2298203"/>
          </a:xfrm>
          <a:prstGeom prst="parallelogram">
            <a:avLst>
              <a:gd name="adj" fmla="val 75894"/>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41" name="Rectangle 40"/>
          <p:cNvSpPr/>
          <p:nvPr/>
        </p:nvSpPr>
        <p:spPr>
          <a:xfrm>
            <a:off x="5958331" y="5272160"/>
            <a:ext cx="222048" cy="2321845"/>
          </a:xfrm>
          <a:prstGeom prst="rect">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3456" y="1156925"/>
            <a:ext cx="560673" cy="560673"/>
          </a:xfrm>
          <a:prstGeom prst="rect">
            <a:avLst/>
          </a:prstGeom>
        </p:spPr>
      </p:pic>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4835" y="651862"/>
            <a:ext cx="549570" cy="549570"/>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2280" y="3729636"/>
            <a:ext cx="616184" cy="616184"/>
          </a:xfrm>
          <a:prstGeom prst="rect">
            <a:avLst/>
          </a:prstGeom>
        </p:spPr>
      </p:pic>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64497" y="2617100"/>
            <a:ext cx="609575" cy="609575"/>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03197" y="4056359"/>
            <a:ext cx="540666" cy="540666"/>
          </a:xfrm>
          <a:prstGeom prst="rect">
            <a:avLst/>
          </a:prstGeom>
        </p:spPr>
      </p:pic>
      <p:sp>
        <p:nvSpPr>
          <p:cNvPr id="47" name="TextBox 37"/>
          <p:cNvSpPr txBox="1"/>
          <p:nvPr/>
        </p:nvSpPr>
        <p:spPr>
          <a:xfrm>
            <a:off x="4708952" y="113242"/>
            <a:ext cx="574182"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1bn</a:t>
            </a:r>
          </a:p>
        </p:txBody>
      </p:sp>
      <p:sp>
        <p:nvSpPr>
          <p:cNvPr id="48" name="TextBox 38"/>
          <p:cNvSpPr txBox="1"/>
          <p:nvPr/>
        </p:nvSpPr>
        <p:spPr>
          <a:xfrm>
            <a:off x="6808225" y="3587470"/>
            <a:ext cx="682088"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62m</a:t>
            </a:r>
          </a:p>
        </p:txBody>
      </p:sp>
      <p:sp>
        <p:nvSpPr>
          <p:cNvPr id="49" name="TextBox 39"/>
          <p:cNvSpPr txBox="1"/>
          <p:nvPr/>
        </p:nvSpPr>
        <p:spPr>
          <a:xfrm>
            <a:off x="6348074" y="3226675"/>
            <a:ext cx="776911"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100m</a:t>
            </a:r>
          </a:p>
        </p:txBody>
      </p:sp>
      <p:sp>
        <p:nvSpPr>
          <p:cNvPr id="50" name="TextBox 40"/>
          <p:cNvSpPr txBox="1"/>
          <p:nvPr/>
        </p:nvSpPr>
        <p:spPr>
          <a:xfrm>
            <a:off x="5659574" y="2127086"/>
            <a:ext cx="819419"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300m</a:t>
            </a:r>
          </a:p>
        </p:txBody>
      </p:sp>
      <p:sp>
        <p:nvSpPr>
          <p:cNvPr id="51" name="TextBox 41"/>
          <p:cNvSpPr txBox="1"/>
          <p:nvPr/>
        </p:nvSpPr>
        <p:spPr>
          <a:xfrm>
            <a:off x="5201129" y="662812"/>
            <a:ext cx="819419"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800m</a:t>
            </a:r>
          </a:p>
        </p:txBody>
      </p:sp>
      <p:sp>
        <p:nvSpPr>
          <p:cNvPr id="54" name="Title 3"/>
          <p:cNvSpPr txBox="1">
            <a:spLocks/>
          </p:cNvSpPr>
          <p:nvPr/>
        </p:nvSpPr>
        <p:spPr>
          <a:xfrm>
            <a:off x="154467" y="487698"/>
            <a:ext cx="4250905" cy="2399964"/>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488" b="1" spc="-102" dirty="0">
                <a:solidFill>
                  <a:schemeClr val="tx1">
                    <a:lumMod val="65000"/>
                    <a:lumOff val="35000"/>
                  </a:schemeClr>
                </a:solidFill>
                <a:latin typeface="Segoe UI Light"/>
              </a:rPr>
              <a:t>Total</a:t>
            </a:r>
          </a:p>
          <a:p>
            <a:pPr defTabSz="932384">
              <a:defRPr/>
            </a:pPr>
            <a:r>
              <a:rPr lang="en-US" sz="4488" b="1" spc="-102" dirty="0">
                <a:solidFill>
                  <a:schemeClr val="tx1">
                    <a:lumMod val="65000"/>
                    <a:lumOff val="35000"/>
                  </a:schemeClr>
                </a:solidFill>
                <a:latin typeface="Segoe UI Light"/>
              </a:rPr>
              <a:t>Registered</a:t>
            </a:r>
          </a:p>
          <a:p>
            <a:pPr defTabSz="932384">
              <a:defRPr/>
            </a:pPr>
            <a:r>
              <a:rPr lang="en-US" sz="4488" b="1" spc="-102" dirty="0">
                <a:solidFill>
                  <a:schemeClr val="tx1">
                    <a:lumMod val="65000"/>
                    <a:lumOff val="35000"/>
                  </a:schemeClr>
                </a:solidFill>
                <a:latin typeface="Segoe UI Light"/>
              </a:rPr>
              <a:t>Users</a:t>
            </a:r>
          </a:p>
          <a:p>
            <a:pPr defTabSz="932384">
              <a:defRPr/>
            </a:pPr>
            <a:r>
              <a:rPr lang="en-US" sz="2040" b="1" spc="-102" dirty="0">
                <a:solidFill>
                  <a:schemeClr val="tx1">
                    <a:lumMod val="65000"/>
                    <a:lumOff val="35000"/>
                  </a:schemeClr>
                </a:solidFill>
                <a:latin typeface="Segoe UI Light"/>
              </a:rPr>
              <a:t>(Mobile &amp; Desktop)</a:t>
            </a:r>
          </a:p>
        </p:txBody>
      </p:sp>
    </p:spTree>
    <p:extLst>
      <p:ext uri="{BB962C8B-B14F-4D97-AF65-F5344CB8AC3E}">
        <p14:creationId xmlns:p14="http://schemas.microsoft.com/office/powerpoint/2010/main" val="406980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27537" y="908531"/>
            <a:ext cx="3581400" cy="5177462"/>
          </a:xfrm>
          <a:prstGeom prst="rect">
            <a:avLst/>
          </a:prstGeom>
        </p:spPr>
      </p:pic>
    </p:spTree>
    <p:extLst>
      <p:ext uri="{BB962C8B-B14F-4D97-AF65-F5344CB8AC3E}">
        <p14:creationId xmlns:p14="http://schemas.microsoft.com/office/powerpoint/2010/main" val="296160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0" y="497"/>
            <a:ext cx="12619037" cy="6994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489889" y="1770977"/>
            <a:ext cx="12832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sp>
        <p:nvSpPr>
          <p:cNvPr id="89" name="TextBox 88"/>
          <p:cNvSpPr txBox="1"/>
          <p:nvPr/>
        </p:nvSpPr>
        <p:spPr>
          <a:xfrm>
            <a:off x="9444876" y="4867280"/>
            <a:ext cx="2626731" cy="523220"/>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sp>
        <p:nvSpPr>
          <p:cNvPr id="97" name="TextBox 96"/>
          <p:cNvSpPr txBox="1"/>
          <p:nvPr/>
        </p:nvSpPr>
        <p:spPr>
          <a:xfrm>
            <a:off x="9471252" y="3286453"/>
            <a:ext cx="9366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sp>
        <p:nvSpPr>
          <p:cNvPr id="34" name="microsoft"/>
          <p:cNvSpPr/>
          <p:nvPr/>
        </p:nvSpPr>
        <p:spPr>
          <a:xfrm>
            <a:off x="646753" y="2734607"/>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solidFill>
                  <a:srgbClr val="307AB3"/>
                </a:solidFill>
                <a:latin typeface="Segoe UI Light"/>
                <a:ea typeface="Segoe UI" pitchFamily="34" charset="0"/>
                <a:cs typeface="Segoe UI" pitchFamily="34" charset="0"/>
              </a:rPr>
              <a:t>Conversations</a:t>
            </a:r>
            <a:br>
              <a:rPr lang="en-US" sz="4799" kern="0" spc="-100" dirty="0">
                <a:ln w="3175">
                  <a:noFill/>
                </a:ln>
                <a:solidFill>
                  <a:srgbClr val="307AB3"/>
                </a:solidFill>
                <a:latin typeface="Segoe UI Light"/>
                <a:ea typeface="Segoe UI" pitchFamily="34" charset="0"/>
                <a:cs typeface="Segoe UI" pitchFamily="34" charset="0"/>
              </a:rPr>
            </a:br>
            <a:r>
              <a:rPr lang="en-US" sz="4799" kern="0" spc="-100" dirty="0">
                <a:ln w="3175">
                  <a:noFill/>
                </a:ln>
                <a:solidFill>
                  <a:srgbClr val="307AB3"/>
                </a:solidFill>
                <a:latin typeface="Segoe UI Light"/>
                <a:ea typeface="Segoe UI" pitchFamily="34" charset="0"/>
                <a:cs typeface="Segoe UI" pitchFamily="34" charset="0"/>
              </a:rPr>
              <a:t>as a Platform</a:t>
            </a:r>
          </a:p>
        </p:txBody>
      </p:sp>
    </p:spTree>
    <p:extLst>
      <p:ext uri="{BB962C8B-B14F-4D97-AF65-F5344CB8AC3E}">
        <p14:creationId xmlns:p14="http://schemas.microsoft.com/office/powerpoint/2010/main" val="331889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0" y="497"/>
            <a:ext cx="12771437" cy="6994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7666037" y="497"/>
            <a:ext cx="4769557" cy="707816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9489889" y="1770977"/>
            <a:ext cx="12832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2" name="Group 1"/>
          <p:cNvGrpSpPr/>
          <p:nvPr/>
        </p:nvGrpSpPr>
        <p:grpSpPr>
          <a:xfrm>
            <a:off x="8035197" y="1649230"/>
            <a:ext cx="777130" cy="77713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grpSp>
      </p:grpSp>
      <p:sp>
        <p:nvSpPr>
          <p:cNvPr id="89" name="TextBox 88"/>
          <p:cNvSpPr txBox="1"/>
          <p:nvPr/>
        </p:nvSpPr>
        <p:spPr>
          <a:xfrm>
            <a:off x="9444876" y="4867280"/>
            <a:ext cx="2626731" cy="523220"/>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8020335" y="4740325"/>
            <a:ext cx="777130" cy="77713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grpSp>
      </p:grpSp>
      <p:sp>
        <p:nvSpPr>
          <p:cNvPr id="97" name="TextBox 96"/>
          <p:cNvSpPr txBox="1"/>
          <p:nvPr/>
        </p:nvSpPr>
        <p:spPr>
          <a:xfrm>
            <a:off x="9471252" y="3286453"/>
            <a:ext cx="9366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8016560" y="3192462"/>
            <a:ext cx="777130" cy="77713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grpSp>
      </p:grpSp>
      <p:sp>
        <p:nvSpPr>
          <p:cNvPr id="34" name="microsoft"/>
          <p:cNvSpPr/>
          <p:nvPr/>
        </p:nvSpPr>
        <p:spPr>
          <a:xfrm>
            <a:off x="646753" y="2734607"/>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solidFill>
                  <a:srgbClr val="307AB3"/>
                </a:solidFill>
                <a:latin typeface="Segoe UI Light"/>
                <a:ea typeface="Segoe UI" pitchFamily="34" charset="0"/>
                <a:cs typeface="Segoe UI" pitchFamily="34" charset="0"/>
              </a:rPr>
              <a:t>Conversations</a:t>
            </a:r>
            <a:br>
              <a:rPr lang="en-US" sz="4799" kern="0" spc="-100" dirty="0">
                <a:ln w="3175">
                  <a:noFill/>
                </a:ln>
                <a:solidFill>
                  <a:srgbClr val="307AB3"/>
                </a:solidFill>
                <a:latin typeface="Segoe UI Light"/>
                <a:ea typeface="Segoe UI" pitchFamily="34" charset="0"/>
                <a:cs typeface="Segoe UI" pitchFamily="34" charset="0"/>
              </a:rPr>
            </a:br>
            <a:r>
              <a:rPr lang="en-US" sz="4799" kern="0" spc="-100" dirty="0">
                <a:ln w="3175">
                  <a:noFill/>
                </a:ln>
                <a:solidFill>
                  <a:srgbClr val="307AB3"/>
                </a:solidFill>
                <a:latin typeface="Segoe UI Light"/>
                <a:ea typeface="Segoe UI" pitchFamily="34" charset="0"/>
                <a:cs typeface="Segoe UI" pitchFamily="34" charset="0"/>
              </a:rPr>
              <a:t>as a Platform</a:t>
            </a:r>
          </a:p>
        </p:txBody>
      </p:sp>
    </p:spTree>
    <p:extLst>
      <p:ext uri="{BB962C8B-B14F-4D97-AF65-F5344CB8AC3E}">
        <p14:creationId xmlns:p14="http://schemas.microsoft.com/office/powerpoint/2010/main" val="329044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38423 -1.04403E-6 L -3.98775E-6 -0.00204 " pathEditMode="relative" rAng="0" ptsTypes="AA">
                                      <p:cBhvr>
                                        <p:cTn id="6" dur="1000" fill="hold"/>
                                        <p:tgtEl>
                                          <p:spTgt spid="42"/>
                                        </p:tgtEl>
                                        <p:attrNameLst>
                                          <p:attrName>ppt_x</p:attrName>
                                          <p:attrName>ppt_y</p:attrName>
                                        </p:attrNameLst>
                                      </p:cBhvr>
                                      <p:rCtr x="-19211" y="-113"/>
                                    </p:animMotion>
                                  </p:childTnLst>
                                </p:cTn>
                              </p:par>
                              <p:par>
                                <p:cTn id="7" presetID="1" presetClass="entr" presetSubtype="0" fill="hold" nodeType="withEffect">
                                  <p:stCondLst>
                                    <p:cond delay="750"/>
                                  </p:stCondLst>
                                  <p:childTnLst>
                                    <p:set>
                                      <p:cBhvr>
                                        <p:cTn id="8" dur="1" fill="hold">
                                          <p:stCondLst>
                                            <p:cond delay="0"/>
                                          </p:stCondLst>
                                        </p:cTn>
                                        <p:tgtEl>
                                          <p:spTgt spid="2"/>
                                        </p:tgtEl>
                                        <p:attrNameLst>
                                          <p:attrName>style.visibility</p:attrName>
                                        </p:attrNameLst>
                                      </p:cBhvr>
                                      <p:to>
                                        <p:strVal val="visible"/>
                                      </p:to>
                                    </p:set>
                                  </p:childTnLst>
                                </p:cTn>
                              </p:par>
                              <p:par>
                                <p:cTn id="9" presetID="6" presetClass="emph" presetSubtype="0" accel="100000" autoRev="1" fill="hold" nodeType="withEffect">
                                  <p:stCondLst>
                                    <p:cond delay="500"/>
                                  </p:stCondLst>
                                  <p:childTnLst>
                                    <p:animScale>
                                      <p:cBhvr>
                                        <p:cTn id="10" dur="250" fill="hold"/>
                                        <p:tgtEl>
                                          <p:spTgt spid="2"/>
                                        </p:tgtEl>
                                      </p:cBhvr>
                                      <p:by x="0" y="0"/>
                                    </p:animScale>
                                  </p:childTnLst>
                                </p:cTn>
                              </p:par>
                              <p:par>
                                <p:cTn id="11" presetID="1" presetClass="entr" presetSubtype="0" fill="hold" nodeType="withEffect">
                                  <p:stCondLst>
                                    <p:cond delay="750"/>
                                  </p:stCondLst>
                                  <p:childTnLst>
                                    <p:set>
                                      <p:cBhvr>
                                        <p:cTn id="12" dur="1" fill="hold">
                                          <p:stCondLst>
                                            <p:cond delay="0"/>
                                          </p:stCondLst>
                                        </p:cTn>
                                        <p:tgtEl>
                                          <p:spTgt spid="90"/>
                                        </p:tgtEl>
                                        <p:attrNameLst>
                                          <p:attrName>style.visibility</p:attrName>
                                        </p:attrNameLst>
                                      </p:cBhvr>
                                      <p:to>
                                        <p:strVal val="visible"/>
                                      </p:to>
                                    </p:set>
                                  </p:childTnLst>
                                </p:cTn>
                              </p:par>
                              <p:par>
                                <p:cTn id="13" presetID="6" presetClass="emph" presetSubtype="0" accel="100000" autoRev="1" fill="hold" nodeType="withEffect">
                                  <p:stCondLst>
                                    <p:cond delay="500"/>
                                  </p:stCondLst>
                                  <p:childTnLst>
                                    <p:animScale>
                                      <p:cBhvr>
                                        <p:cTn id="14" dur="250" fill="hold"/>
                                        <p:tgtEl>
                                          <p:spTgt spid="90"/>
                                        </p:tgtEl>
                                      </p:cBhvr>
                                      <p:by x="0" y="0"/>
                                    </p:animScale>
                                  </p:childTnLst>
                                </p:cTn>
                              </p:par>
                              <p:par>
                                <p:cTn id="15" presetID="1" presetClass="entr" presetSubtype="0" fill="hold" nodeType="withEffect">
                                  <p:stCondLst>
                                    <p:cond delay="750"/>
                                  </p:stCondLst>
                                  <p:childTnLst>
                                    <p:set>
                                      <p:cBhvr>
                                        <p:cTn id="16" dur="1" fill="hold">
                                          <p:stCondLst>
                                            <p:cond delay="0"/>
                                          </p:stCondLst>
                                        </p:cTn>
                                        <p:tgtEl>
                                          <p:spTgt spid="98"/>
                                        </p:tgtEl>
                                        <p:attrNameLst>
                                          <p:attrName>style.visibility</p:attrName>
                                        </p:attrNameLst>
                                      </p:cBhvr>
                                      <p:to>
                                        <p:strVal val="visible"/>
                                      </p:to>
                                    </p:set>
                                  </p:childTnLst>
                                </p:cTn>
                              </p:par>
                              <p:par>
                                <p:cTn id="17" presetID="6" presetClass="emph" presetSubtype="0" accel="100000" autoRev="1" fill="hold" nodeType="withEffect">
                                  <p:stCondLst>
                                    <p:cond delay="500"/>
                                  </p:stCondLst>
                                  <p:childTnLst>
                                    <p:animScale>
                                      <p:cBhvr>
                                        <p:cTn id="18" dur="250" fill="hold"/>
                                        <p:tgtEl>
                                          <p:spTgt spid="98"/>
                                        </p:tgtEl>
                                      </p:cBhvr>
                                      <p:by x="0" y="0"/>
                                    </p:animScale>
                                  </p:childTnLst>
                                </p:cTn>
                              </p:par>
                              <p:par>
                                <p:cTn id="19" presetID="10" presetClass="entr" presetSubtype="0" fill="hold" grpId="0" nodeType="withEffect">
                                  <p:stCondLst>
                                    <p:cond delay="75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250"/>
                                        <p:tgtEl>
                                          <p:spTgt spid="60"/>
                                        </p:tgtEl>
                                      </p:cBhvr>
                                    </p:animEffect>
                                  </p:childTnLst>
                                </p:cTn>
                              </p:par>
                              <p:par>
                                <p:cTn id="22" presetID="35" presetClass="path" presetSubtype="0" decel="100000" fill="hold" grpId="1" nodeType="withEffect">
                                  <p:stCondLst>
                                    <p:cond delay="350"/>
                                  </p:stCondLst>
                                  <p:childTnLst>
                                    <p:animMotion origin="layout" path="M 1.98366E-6 3.19564E-6 L -0.35244 3.19564E-6 " pathEditMode="relative" rAng="0" ptsTypes="AA">
                                      <p:cBhvr>
                                        <p:cTn id="23" dur="750" spd="-100000" fill="hold"/>
                                        <p:tgtEl>
                                          <p:spTgt spid="60"/>
                                        </p:tgtEl>
                                        <p:attrNameLst>
                                          <p:attrName>ppt_x</p:attrName>
                                          <p:attrName>ppt_y</p:attrName>
                                        </p:attrNameLst>
                                      </p:cBhvr>
                                      <p:rCtr x="-17628" y="0"/>
                                    </p:animMotion>
                                  </p:childTnLst>
                                </p:cTn>
                              </p:par>
                              <p:par>
                                <p:cTn id="24" presetID="10" presetClass="entr" presetSubtype="0" fill="hold" grpId="0" nodeType="withEffect">
                                  <p:stCondLst>
                                    <p:cond delay="75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250"/>
                                        <p:tgtEl>
                                          <p:spTgt spid="89"/>
                                        </p:tgtEl>
                                      </p:cBhvr>
                                    </p:animEffect>
                                  </p:childTnLst>
                                </p:cTn>
                              </p:par>
                              <p:par>
                                <p:cTn id="27" presetID="35" presetClass="path" presetSubtype="0" decel="100000" fill="hold" grpId="1" nodeType="withEffect">
                                  <p:stCondLst>
                                    <p:cond delay="350"/>
                                  </p:stCondLst>
                                  <p:childTnLst>
                                    <p:animMotion origin="layout" path="M 4.68726E-6 1.79755E-6 L -0.4141 0.00159 " pathEditMode="relative" rAng="0" ptsTypes="AA">
                                      <p:cBhvr>
                                        <p:cTn id="28" dur="750" spd="-100000" fill="hold"/>
                                        <p:tgtEl>
                                          <p:spTgt spid="89"/>
                                        </p:tgtEl>
                                        <p:attrNameLst>
                                          <p:attrName>ppt_x</p:attrName>
                                          <p:attrName>ppt_y</p:attrName>
                                        </p:attrNameLst>
                                      </p:cBhvr>
                                      <p:rCtr x="-20705" y="68"/>
                                    </p:animMotion>
                                  </p:childTnLst>
                                </p:cTn>
                              </p:par>
                              <p:par>
                                <p:cTn id="29" presetID="10" presetClass="entr" presetSubtype="0" fill="hold" grpId="0" nodeType="withEffect">
                                  <p:stCondLst>
                                    <p:cond delay="7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250"/>
                                        <p:tgtEl>
                                          <p:spTgt spid="97"/>
                                        </p:tgtEl>
                                      </p:cBhvr>
                                    </p:animEffect>
                                  </p:childTnLst>
                                </p:cTn>
                              </p:par>
                              <p:par>
                                <p:cTn id="32" presetID="35" presetClass="path" presetSubtype="0" decel="100000" fill="hold" grpId="1" nodeType="withEffect">
                                  <p:stCondLst>
                                    <p:cond delay="350"/>
                                  </p:stCondLst>
                                  <p:childTnLst>
                                    <p:animMotion origin="layout" path="M 1.42201E-6 -3.71312E-6 L -0.29921 -0.00068 " pathEditMode="relative" rAng="0" ptsTypes="AA">
                                      <p:cBhvr>
                                        <p:cTn id="33" dur="750" spd="-100000" fill="hold"/>
                                        <p:tgtEl>
                                          <p:spTgt spid="97"/>
                                        </p:tgtEl>
                                        <p:attrNameLst>
                                          <p:attrName>ppt_x</p:attrName>
                                          <p:attrName>ppt_y</p:attrName>
                                        </p:attrNameLst>
                                      </p:cBhvr>
                                      <p:rCtr x="-14960"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p:bldP spid="60" grpId="1"/>
      <p:bldP spid="89" grpId="0"/>
      <p:bldP spid="89" grpId="1"/>
      <p:bldP spid="97" grpId="0"/>
      <p:bldP spid="9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199437" y="5099704"/>
            <a:ext cx="3627741" cy="1298308"/>
            <a:chOff x="6287704" y="3085756"/>
            <a:chExt cx="3627741" cy="1298308"/>
          </a:xfrm>
        </p:grpSpPr>
        <p:sp>
          <p:nvSpPr>
            <p:cNvPr id="126" name="Rectangle 125"/>
            <p:cNvSpPr/>
            <p:nvPr/>
          </p:nvSpPr>
          <p:spPr>
            <a:xfrm>
              <a:off x="7159375" y="3245291"/>
              <a:ext cx="2756070" cy="1138773"/>
            </a:xfrm>
            <a:prstGeom prst="rect">
              <a:avLst/>
            </a:prstGeom>
          </p:spPr>
          <p:txBody>
            <a:bodyPr wrap="square">
              <a:spAutoFit/>
            </a:bodyPr>
            <a:lstStyle/>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Segoe UI Light"/>
                  <a:cs typeface="Segoe UI Semilight" panose="020B0402040204020203" pitchFamily="34" charset="0"/>
                </a:rPr>
                <a:t>RUNS ANYWHERE, </a:t>
              </a:r>
            </a:p>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Segoe UI Light"/>
                  <a:cs typeface="Segoe UI Semilight" panose="020B0402040204020203" pitchFamily="34" charset="0"/>
                </a:rPr>
                <a:t>ANY DEVICE</a:t>
              </a:r>
            </a:p>
          </p:txBody>
        </p:sp>
        <p:grpSp>
          <p:nvGrpSpPr>
            <p:cNvPr id="127" name="Group 126"/>
            <p:cNvGrpSpPr/>
            <p:nvPr/>
          </p:nvGrpSpPr>
          <p:grpSpPr>
            <a:xfrm>
              <a:off x="6287704" y="3085756"/>
              <a:ext cx="777130" cy="777130"/>
              <a:chOff x="6261437" y="3120670"/>
              <a:chExt cx="777240" cy="777240"/>
            </a:xfrm>
          </p:grpSpPr>
          <p:sp>
            <p:nvSpPr>
              <p:cNvPr id="128" name="Oval 127"/>
              <p:cNvSpPr/>
              <p:nvPr/>
            </p:nvSpPr>
            <p:spPr bwMode="auto">
              <a:xfrm>
                <a:off x="6261437" y="3120670"/>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9" name="Group 128"/>
              <p:cNvGrpSpPr/>
              <p:nvPr/>
            </p:nvGrpSpPr>
            <p:grpSpPr>
              <a:xfrm>
                <a:off x="6439264" y="3378736"/>
                <a:ext cx="421589" cy="261108"/>
                <a:chOff x="3965576" y="4408488"/>
                <a:chExt cx="771525" cy="477838"/>
              </a:xfrm>
            </p:grpSpPr>
            <p:sp>
              <p:nvSpPr>
                <p:cNvPr id="130"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1" name="Line 6"/>
                <p:cNvSpPr>
                  <a:spLocks noChangeShapeType="1"/>
                </p:cNvSpPr>
                <p:nvPr/>
              </p:nvSpPr>
              <p:spPr bwMode="auto">
                <a:xfrm>
                  <a:off x="4225926"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2" name="Oval 8"/>
                <p:cNvSpPr>
                  <a:spLocks noChangeArrowheads="1"/>
                </p:cNvSpPr>
                <p:nvPr/>
              </p:nvSpPr>
              <p:spPr bwMode="auto">
                <a:xfrm>
                  <a:off x="451485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3" name="Line 9"/>
                <p:cNvSpPr>
                  <a:spLocks noChangeShapeType="1"/>
                </p:cNvSpPr>
                <p:nvPr/>
              </p:nvSpPr>
              <p:spPr bwMode="auto">
                <a:xfrm>
                  <a:off x="4298951"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4" name="Line 10"/>
                <p:cNvSpPr>
                  <a:spLocks noChangeShapeType="1"/>
                </p:cNvSpPr>
                <p:nvPr/>
              </p:nvSpPr>
              <p:spPr bwMode="auto">
                <a:xfrm>
                  <a:off x="4491038"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5" name="Line 11"/>
                <p:cNvSpPr>
                  <a:spLocks noChangeShapeType="1"/>
                </p:cNvSpPr>
                <p:nvPr/>
              </p:nvSpPr>
              <p:spPr bwMode="auto">
                <a:xfrm>
                  <a:off x="4359276"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6"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7" name="Line 6"/>
                <p:cNvSpPr>
                  <a:spLocks noChangeShapeType="1"/>
                </p:cNvSpPr>
                <p:nvPr/>
              </p:nvSpPr>
              <p:spPr bwMode="auto">
                <a:xfrm>
                  <a:off x="4224339"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ndParaRPr>
                </a:p>
              </p:txBody>
            </p:sp>
            <p:sp>
              <p:nvSpPr>
                <p:cNvPr id="138" name="Oval 7"/>
                <p:cNvSpPr>
                  <a:spLocks noChangeArrowheads="1"/>
                </p:cNvSpPr>
                <p:nvPr/>
              </p:nvSpPr>
              <p:spPr bwMode="auto">
                <a:xfrm>
                  <a:off x="414020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9" name="Line 9"/>
                <p:cNvSpPr>
                  <a:spLocks noChangeShapeType="1"/>
                </p:cNvSpPr>
                <p:nvPr/>
              </p:nvSpPr>
              <p:spPr bwMode="auto">
                <a:xfrm>
                  <a:off x="4297364"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0" name="Line 10"/>
                <p:cNvSpPr>
                  <a:spLocks noChangeShapeType="1"/>
                </p:cNvSpPr>
                <p:nvPr/>
              </p:nvSpPr>
              <p:spPr bwMode="auto">
                <a:xfrm>
                  <a:off x="4489451"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1" name="Line 11"/>
                <p:cNvSpPr>
                  <a:spLocks noChangeShapeType="1"/>
                </p:cNvSpPr>
                <p:nvPr/>
              </p:nvSpPr>
              <p:spPr bwMode="auto">
                <a:xfrm>
                  <a:off x="4357689"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grpSp>
        </p:grpSp>
      </p:grpSp>
      <p:grpSp>
        <p:nvGrpSpPr>
          <p:cNvPr id="142" name="Group 141"/>
          <p:cNvGrpSpPr/>
          <p:nvPr/>
        </p:nvGrpSpPr>
        <p:grpSpPr>
          <a:xfrm>
            <a:off x="8199437" y="3878262"/>
            <a:ext cx="3627741" cy="777130"/>
            <a:chOff x="6276601" y="1675053"/>
            <a:chExt cx="3627741" cy="777130"/>
          </a:xfrm>
        </p:grpSpPr>
        <p:sp>
          <p:nvSpPr>
            <p:cNvPr id="143" name="Rectangle 142"/>
            <p:cNvSpPr/>
            <p:nvPr/>
          </p:nvSpPr>
          <p:spPr>
            <a:xfrm>
              <a:off x="7113193" y="1817521"/>
              <a:ext cx="2791149" cy="461665"/>
            </a:xfrm>
            <a:prstGeom prst="rect">
              <a:avLst/>
            </a:prstGeom>
          </p:spPr>
          <p:txBody>
            <a:bodyPr wrap="none" anchor="ctr">
              <a:spAutoFit/>
            </a:bodyPr>
            <a:lstStyle/>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50" normalizeH="0" baseline="0" noProof="0" dirty="0">
                  <a:ln>
                    <a:noFill/>
                  </a:ln>
                  <a:solidFill>
                    <a:schemeClr val="bg1">
                      <a:lumMod val="50000"/>
                    </a:schemeClr>
                  </a:solidFill>
                  <a:effectLst/>
                  <a:uLnTx/>
                  <a:uFillTx/>
                  <a:latin typeface="Segoe UI Light"/>
                  <a:cs typeface="Segoe UI Semilight" panose="020B0402040204020203" pitchFamily="34" charset="0"/>
                </a:rPr>
                <a:t>SOLVES A PROBLEM</a:t>
              </a:r>
            </a:p>
          </p:txBody>
        </p:sp>
        <p:grpSp>
          <p:nvGrpSpPr>
            <p:cNvPr id="144" name="Group 143"/>
            <p:cNvGrpSpPr/>
            <p:nvPr/>
          </p:nvGrpSpPr>
          <p:grpSpPr>
            <a:xfrm>
              <a:off x="6276601" y="1675053"/>
              <a:ext cx="777130" cy="777130"/>
              <a:chOff x="6261438" y="3120670"/>
              <a:chExt cx="777240" cy="777240"/>
            </a:xfrm>
          </p:grpSpPr>
          <p:sp>
            <p:nvSpPr>
              <p:cNvPr id="145" name="Oval 144"/>
              <p:cNvSpPr/>
              <p:nvPr/>
            </p:nvSpPr>
            <p:spPr bwMode="auto">
              <a:xfrm>
                <a:off x="6261438" y="3120670"/>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p:cNvGrpSpPr/>
              <p:nvPr/>
            </p:nvGrpSpPr>
            <p:grpSpPr>
              <a:xfrm>
                <a:off x="6439264" y="3378736"/>
                <a:ext cx="421589" cy="261108"/>
                <a:chOff x="3965576" y="4408488"/>
                <a:chExt cx="771525" cy="477838"/>
              </a:xfrm>
            </p:grpSpPr>
            <p:sp>
              <p:nvSpPr>
                <p:cNvPr id="147"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8" name="Line 6"/>
                <p:cNvSpPr>
                  <a:spLocks noChangeShapeType="1"/>
                </p:cNvSpPr>
                <p:nvPr/>
              </p:nvSpPr>
              <p:spPr bwMode="auto">
                <a:xfrm>
                  <a:off x="4225926"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9" name="Oval 8"/>
                <p:cNvSpPr>
                  <a:spLocks noChangeArrowheads="1"/>
                </p:cNvSpPr>
                <p:nvPr/>
              </p:nvSpPr>
              <p:spPr bwMode="auto">
                <a:xfrm>
                  <a:off x="451485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0" name="Line 9"/>
                <p:cNvSpPr>
                  <a:spLocks noChangeShapeType="1"/>
                </p:cNvSpPr>
                <p:nvPr/>
              </p:nvSpPr>
              <p:spPr bwMode="auto">
                <a:xfrm>
                  <a:off x="4298951"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1" name="Line 10"/>
                <p:cNvSpPr>
                  <a:spLocks noChangeShapeType="1"/>
                </p:cNvSpPr>
                <p:nvPr/>
              </p:nvSpPr>
              <p:spPr bwMode="auto">
                <a:xfrm>
                  <a:off x="4491038"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2" name="Line 11"/>
                <p:cNvSpPr>
                  <a:spLocks noChangeShapeType="1"/>
                </p:cNvSpPr>
                <p:nvPr/>
              </p:nvSpPr>
              <p:spPr bwMode="auto">
                <a:xfrm>
                  <a:off x="4359276"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3"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4" name="Line 6"/>
                <p:cNvSpPr>
                  <a:spLocks noChangeShapeType="1"/>
                </p:cNvSpPr>
                <p:nvPr/>
              </p:nvSpPr>
              <p:spPr bwMode="auto">
                <a:xfrm>
                  <a:off x="4224339"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5" name="Oval 7"/>
                <p:cNvSpPr>
                  <a:spLocks noChangeArrowheads="1"/>
                </p:cNvSpPr>
                <p:nvPr/>
              </p:nvSpPr>
              <p:spPr bwMode="auto">
                <a:xfrm>
                  <a:off x="414020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6" name="Line 9"/>
                <p:cNvSpPr>
                  <a:spLocks noChangeShapeType="1"/>
                </p:cNvSpPr>
                <p:nvPr/>
              </p:nvSpPr>
              <p:spPr bwMode="auto">
                <a:xfrm>
                  <a:off x="4297364"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7" name="Line 10"/>
                <p:cNvSpPr>
                  <a:spLocks noChangeShapeType="1"/>
                </p:cNvSpPr>
                <p:nvPr/>
              </p:nvSpPr>
              <p:spPr bwMode="auto">
                <a:xfrm>
                  <a:off x="4489451"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8" name="Line 11"/>
                <p:cNvSpPr>
                  <a:spLocks noChangeShapeType="1"/>
                </p:cNvSpPr>
                <p:nvPr/>
              </p:nvSpPr>
              <p:spPr bwMode="auto">
                <a:xfrm>
                  <a:off x="4357689"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grpSp>
        </p:grpSp>
      </p:grpSp>
      <p:sp>
        <p:nvSpPr>
          <p:cNvPr id="39" name="Rectangle 38"/>
          <p:cNvSpPr/>
          <p:nvPr/>
        </p:nvSpPr>
        <p:spPr>
          <a:xfrm>
            <a:off x="7016572" y="647128"/>
            <a:ext cx="4992399" cy="2154436"/>
          </a:xfrm>
          <a:prstGeom prst="rect">
            <a:avLst/>
          </a:prstGeom>
        </p:spPr>
        <p:txBody>
          <a:bodyPr wrap="square">
            <a:spAutoFit/>
          </a:bodyPr>
          <a:lstStyle/>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bot</a:t>
            </a: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 is an application </a:t>
            </a:r>
          </a:p>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that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performs</a:t>
            </a: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 one or </a:t>
            </a:r>
          </a:p>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more automated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tasks</a:t>
            </a:r>
          </a:p>
        </p:txBody>
      </p:sp>
      <p:pic>
        <p:nvPicPr>
          <p:cNvPr id="41" name="Picture 40"/>
          <p:cNvPicPr>
            <a:picLocks noChangeAspect="1"/>
          </p:cNvPicPr>
          <p:nvPr/>
        </p:nvPicPr>
        <p:blipFill>
          <a:blip r:embed="rId3"/>
          <a:stretch>
            <a:fillRect/>
          </a:stretch>
        </p:blipFill>
        <p:spPr>
          <a:xfrm>
            <a:off x="1341437" y="296862"/>
            <a:ext cx="4267200" cy="6168891"/>
          </a:xfrm>
          <a:prstGeom prst="rect">
            <a:avLst/>
          </a:prstGeom>
        </p:spPr>
      </p:pic>
    </p:spTree>
    <p:extLst>
      <p:ext uri="{BB962C8B-B14F-4D97-AF65-F5344CB8AC3E}">
        <p14:creationId xmlns:p14="http://schemas.microsoft.com/office/powerpoint/2010/main" val="8428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1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4.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6.xml><?xml version="1.0" encoding="utf-8"?>
<a:theme xmlns:a="http://schemas.openxmlformats.org/drawingml/2006/main" name="2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17.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8.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Dev_Platform_TEMPLATEV2" id="{C5D7A68D-493B-D74B-B3ED-7E2DDFA07D58}" vid="{79239F1D-CC65-A14B-B9FD-0AE5856B7F99}"/>
    </a:ext>
  </a:extLst>
</a:theme>
</file>

<file path=ppt/theme/theme19.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9.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Darren Jefford</External_x0020_Speaker>
    <m6878b9dd7994da4ba144f95347d99c6 xmlns="01c77077-aee4-4b5f-bd4e-9cd40a6fff29">
      <Terms xmlns="http://schemas.microsoft.com/office/infopath/2007/PartnerControls"/>
    </m6878b9dd7994da4ba144f95347d99c6>
    <Presentation_x0020_Date xmlns="01c77077-aee4-4b5f-bd4e-9cd40a6fff29">2016-07-27T07:00:00+00:00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ARC205</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documentManagement/types"/>
    <ds:schemaRef ds:uri="http://schemas.microsoft.com/sharepoint/v3"/>
    <ds:schemaRef ds:uri="230e9df3-be65-4c73-a93b-d1236ebd677e"/>
    <ds:schemaRef ds:uri="http://purl.org/dc/terms/"/>
    <ds:schemaRef ds:uri="http://purl.org/dc/dcmitype/"/>
    <ds:schemaRef ds:uri="01c77077-aee4-4b5f-bd4e-9cd40a6fff29"/>
    <ds:schemaRef ds:uri="http://schemas.openxmlformats.org/package/2006/metadata/core-properties"/>
    <ds:schemaRef ds:uri="8ff673fc-3231-4e3a-893b-6d7f7cd3276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6567</TotalTime>
  <Words>3313</Words>
  <Application>Microsoft Office PowerPoint</Application>
  <PresentationFormat>Custom</PresentationFormat>
  <Paragraphs>433</Paragraphs>
  <Slides>33</Slides>
  <Notes>32</Notes>
  <HiddenSlides>0</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33</vt:i4>
      </vt:variant>
    </vt:vector>
  </HeadingPairs>
  <TitlesOfParts>
    <vt:vector size="65" baseType="lpstr">
      <vt:lpstr>.AppleSystemUIFont</vt:lpstr>
      <vt:lpstr>Arial</vt:lpstr>
      <vt:lpstr>Calibri</vt:lpstr>
      <vt:lpstr>Calibri Light</vt:lpstr>
      <vt:lpstr>Consolas</vt:lpstr>
      <vt:lpstr>Menlo</vt:lpstr>
      <vt:lpstr>Segoe Light</vt:lpstr>
      <vt:lpstr>Segoe UI</vt:lpstr>
      <vt:lpstr>Segoe UI Black</vt:lpstr>
      <vt:lpstr>Segoe UI Light</vt:lpstr>
      <vt:lpstr>Segoe UI Semibold</vt:lpstr>
      <vt:lpstr>Segoe UI Semilight</vt:lpstr>
      <vt:lpstr>Wingdings</vt:lpstr>
      <vt:lpstr>5-50033_TR23_BO_CT_Template</vt:lpstr>
      <vt:lpstr>1_5-50033_TR23_BO_CT_Template</vt:lpstr>
      <vt:lpstr>2_5-30721_Build_2016_Template_Light</vt:lpstr>
      <vt:lpstr>Windows 10 Brand Template 16x9</vt:lpstr>
      <vt:lpstr>5-30721_Build_2016_Template_Light</vt:lpstr>
      <vt:lpstr>Custom Design</vt:lpstr>
      <vt:lpstr>LIGHT COLOR TEMPLATE</vt:lpstr>
      <vt:lpstr>2_5-50033_TR23_BO_CT_Template</vt:lpstr>
      <vt:lpstr>5-50031_June-2016_Machine_Learning_Analytics_Data_Science_Conference_Template</vt:lpstr>
      <vt:lpstr>1_Office Theme</vt:lpstr>
      <vt:lpstr>1_WHITE TEMPLATE</vt:lpstr>
      <vt:lpstr>1_5-30721_Build_2016_Template_Light</vt:lpstr>
      <vt:lpstr>5_COLOR TEMPLATE</vt:lpstr>
      <vt:lpstr>MS Cognitive Services Walking Deck</vt:lpstr>
      <vt:lpstr>6-30537_Envision 2016 Keynote Template</vt:lpstr>
      <vt:lpstr>2_Windows 10 Brand Template 16x9</vt:lpstr>
      <vt:lpstr>MSVID_White_Blue_Accent_16x9_2013_06</vt:lpstr>
      <vt:lpstr>6-30540_Office_365_CloudRoadShow</vt:lpstr>
      <vt:lpstr>2_COLOR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 Connector Basics</vt:lpstr>
      <vt:lpstr>Bot Builder SDK</vt:lpstr>
      <vt:lpstr>Bot Connector Messages</vt:lpstr>
      <vt:lpstr>Bot Framework Emulator</vt:lpstr>
      <vt:lpstr>Developer Portal</vt:lpstr>
      <vt:lpstr>Bot Directory</vt:lpstr>
      <vt:lpstr>Demo</vt:lpstr>
      <vt:lpstr>PowerPoint Presentation</vt:lpstr>
      <vt:lpstr>PowerPoint Presentation</vt:lpstr>
      <vt:lpstr>PowerPoint Presentation</vt:lpstr>
      <vt:lpstr>PowerPoint Presentation</vt:lpstr>
      <vt:lpstr>Demo</vt:lpstr>
      <vt:lpstr>Bot + Cognitive Services</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More Personal Applications</dc:title>
  <dc:subject>Creating More Personal Applications</dc:subject>
  <dc:creator>MS Events 0223</dc:creator>
  <cp:keywords>TechReady 23</cp:keywords>
  <dc:description>Template: Mitchell Derrey, Silverfox Productions_x000d_
Formatting: _x000d_
Audience Type:</dc:description>
  <cp:lastModifiedBy>Lee Stott</cp:lastModifiedBy>
  <cp:revision>182</cp:revision>
  <dcterms:created xsi:type="dcterms:W3CDTF">2016-07-27T21:04:14Z</dcterms:created>
  <dcterms:modified xsi:type="dcterms:W3CDTF">2016-10-06T05:53:07Z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